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notesMasterIdLst>
    <p:notesMasterId r:id="rId14"/>
  </p:notesMasterIdLst>
  <p:sldIdLst>
    <p:sldId id="256" r:id="rId2"/>
    <p:sldId id="265" r:id="rId3"/>
    <p:sldId id="266" r:id="rId4"/>
    <p:sldId id="267" r:id="rId5"/>
    <p:sldId id="257" r:id="rId6"/>
    <p:sldId id="258" r:id="rId7"/>
    <p:sldId id="259" r:id="rId8"/>
    <p:sldId id="260" r:id="rId9"/>
    <p:sldId id="261" r:id="rId10"/>
    <p:sldId id="262" r:id="rId11"/>
    <p:sldId id="263" r:id="rId12"/>
    <p:sldId id="264"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349FFBF3-B5AE-4F37-B39E-453A95A1E5DC}">
          <p14:sldIdLst>
            <p14:sldId id="256"/>
            <p14:sldId id="265"/>
            <p14:sldId id="266"/>
            <p14:sldId id="267"/>
            <p14:sldId id="257"/>
            <p14:sldId id="258"/>
            <p14:sldId id="259"/>
            <p14:sldId id="260"/>
            <p14:sldId id="261"/>
            <p14:sldId id="262"/>
          </p14:sldIdLst>
        </p14:section>
        <p14:section name="Untitled Section" id="{E7E3AD11-7B3A-4ECF-8902-14C483A0D8B5}">
          <p14:sldIdLst>
            <p14:sldId id="263"/>
            <p14:sldId id="264"/>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94" autoAdjust="0"/>
    <p:restoredTop sz="94660"/>
  </p:normalViewPr>
  <p:slideViewPr>
    <p:cSldViewPr>
      <p:cViewPr>
        <p:scale>
          <a:sx n="66" d="100"/>
          <a:sy n="66" d="100"/>
        </p:scale>
        <p:origin x="-1518" y="-16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6.643285214348206E-2"/>
          <c:y val="5.1400554097404488E-2"/>
          <c:w val="0.67956649168853889"/>
          <c:h val="0.8326195683872849"/>
        </c:manualLayout>
      </c:layout>
      <c:lineChart>
        <c:grouping val="standard"/>
        <c:varyColors val="0"/>
        <c:ser>
          <c:idx val="0"/>
          <c:order val="0"/>
          <c:tx>
            <c:strRef>
              <c:f>Sheet1!$A$1</c:f>
              <c:strCache>
                <c:ptCount val="1"/>
                <c:pt idx="0">
                  <c:v>Date</c:v>
                </c:pt>
              </c:strCache>
            </c:strRef>
          </c:tx>
          <c:val>
            <c:numRef>
              <c:f>Sheet1!$A$2:$A$8</c:f>
              <c:numCache>
                <c:formatCode>General</c:formatCode>
                <c:ptCount val="7"/>
                <c:pt idx="0">
                  <c:v>1</c:v>
                </c:pt>
                <c:pt idx="1">
                  <c:v>2</c:v>
                </c:pt>
                <c:pt idx="2">
                  <c:v>3</c:v>
                </c:pt>
                <c:pt idx="3">
                  <c:v>4</c:v>
                </c:pt>
                <c:pt idx="4">
                  <c:v>5</c:v>
                </c:pt>
                <c:pt idx="5">
                  <c:v>6</c:v>
                </c:pt>
                <c:pt idx="6">
                  <c:v>7</c:v>
                </c:pt>
              </c:numCache>
            </c:numRef>
          </c:val>
          <c:smooth val="0"/>
        </c:ser>
        <c:ser>
          <c:idx val="1"/>
          <c:order val="1"/>
          <c:tx>
            <c:strRef>
              <c:f>Sheet1!$B$1</c:f>
              <c:strCache>
                <c:ptCount val="1"/>
                <c:pt idx="0">
                  <c:v>Dry Wt.</c:v>
                </c:pt>
              </c:strCache>
            </c:strRef>
          </c:tx>
          <c:val>
            <c:numRef>
              <c:f>Sheet1!$B$2:$B$8</c:f>
              <c:numCache>
                <c:formatCode>General</c:formatCode>
                <c:ptCount val="7"/>
                <c:pt idx="0">
                  <c:v>58.5</c:v>
                </c:pt>
                <c:pt idx="1">
                  <c:v>77</c:v>
                </c:pt>
                <c:pt idx="2">
                  <c:v>57.2</c:v>
                </c:pt>
                <c:pt idx="3">
                  <c:v>55.3</c:v>
                </c:pt>
                <c:pt idx="4">
                  <c:v>53.4</c:v>
                </c:pt>
                <c:pt idx="5">
                  <c:v>50.7</c:v>
                </c:pt>
                <c:pt idx="6">
                  <c:v>53.2</c:v>
                </c:pt>
              </c:numCache>
            </c:numRef>
          </c:val>
          <c:smooth val="0"/>
        </c:ser>
        <c:ser>
          <c:idx val="2"/>
          <c:order val="2"/>
          <c:tx>
            <c:strRef>
              <c:f>Sheet1!$C$1</c:f>
              <c:strCache>
                <c:ptCount val="1"/>
                <c:pt idx="0">
                  <c:v>Wet Wt.</c:v>
                </c:pt>
              </c:strCache>
            </c:strRef>
          </c:tx>
          <c:val>
            <c:numRef>
              <c:f>Sheet1!$C$2:$C$8</c:f>
              <c:numCache>
                <c:formatCode>General</c:formatCode>
                <c:ptCount val="7"/>
                <c:pt idx="0">
                  <c:v>84.5</c:v>
                </c:pt>
                <c:pt idx="1">
                  <c:v>81</c:v>
                </c:pt>
                <c:pt idx="2">
                  <c:v>63.2</c:v>
                </c:pt>
                <c:pt idx="3">
                  <c:v>64.5</c:v>
                </c:pt>
                <c:pt idx="4">
                  <c:v>60.9</c:v>
                </c:pt>
                <c:pt idx="5">
                  <c:v>66.099999999999994</c:v>
                </c:pt>
                <c:pt idx="6">
                  <c:v>56.6</c:v>
                </c:pt>
              </c:numCache>
            </c:numRef>
          </c:val>
          <c:smooth val="0"/>
        </c:ser>
        <c:ser>
          <c:idx val="3"/>
          <c:order val="3"/>
          <c:tx>
            <c:strRef>
              <c:f>Sheet1!$D$1</c:f>
              <c:strCache>
                <c:ptCount val="1"/>
                <c:pt idx="0">
                  <c:v>Difference</c:v>
                </c:pt>
              </c:strCache>
            </c:strRef>
          </c:tx>
          <c:val>
            <c:numRef>
              <c:f>Sheet1!$D$2:$D$8</c:f>
              <c:numCache>
                <c:formatCode>General</c:formatCode>
                <c:ptCount val="7"/>
                <c:pt idx="0">
                  <c:v>26</c:v>
                </c:pt>
                <c:pt idx="1">
                  <c:v>4</c:v>
                </c:pt>
                <c:pt idx="2">
                  <c:v>6</c:v>
                </c:pt>
                <c:pt idx="3">
                  <c:v>11.2</c:v>
                </c:pt>
                <c:pt idx="4">
                  <c:v>7.5</c:v>
                </c:pt>
                <c:pt idx="5">
                  <c:v>15.9</c:v>
                </c:pt>
                <c:pt idx="6">
                  <c:v>3.4</c:v>
                </c:pt>
              </c:numCache>
            </c:numRef>
          </c:val>
          <c:smooth val="0"/>
        </c:ser>
        <c:dLbls>
          <c:showLegendKey val="0"/>
          <c:showVal val="0"/>
          <c:showCatName val="0"/>
          <c:showSerName val="0"/>
          <c:showPercent val="0"/>
          <c:showBubbleSize val="0"/>
        </c:dLbls>
        <c:marker val="1"/>
        <c:smooth val="0"/>
        <c:axId val="71770112"/>
        <c:axId val="71771648"/>
      </c:lineChart>
      <c:catAx>
        <c:axId val="71770112"/>
        <c:scaling>
          <c:orientation val="minMax"/>
        </c:scaling>
        <c:delete val="0"/>
        <c:axPos val="b"/>
        <c:majorTickMark val="out"/>
        <c:minorTickMark val="none"/>
        <c:tickLblPos val="nextTo"/>
        <c:crossAx val="71771648"/>
        <c:crosses val="autoZero"/>
        <c:auto val="1"/>
        <c:lblAlgn val="ctr"/>
        <c:lblOffset val="100"/>
        <c:noMultiLvlLbl val="0"/>
      </c:catAx>
      <c:valAx>
        <c:axId val="71771648"/>
        <c:scaling>
          <c:orientation val="minMax"/>
        </c:scaling>
        <c:delete val="0"/>
        <c:axPos val="l"/>
        <c:majorGridlines/>
        <c:numFmt formatCode="General" sourceLinked="1"/>
        <c:majorTickMark val="out"/>
        <c:minorTickMark val="none"/>
        <c:tickLblPos val="nextTo"/>
        <c:crossAx val="71770112"/>
        <c:crosses val="autoZero"/>
        <c:crossBetween val="between"/>
      </c:valAx>
    </c:plotArea>
    <c:legend>
      <c:legendPos val="r"/>
      <c:layout/>
      <c:overlay val="0"/>
    </c:legend>
    <c:plotVisOnly val="1"/>
    <c:dispBlanksAs val="gap"/>
    <c:showDLblsOverMax val="0"/>
  </c:chart>
  <c:externalData r:id="rId2">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89254E1-9296-4166-A987-95760CAE0DBA}" type="datetimeFigureOut">
              <a:rPr lang="en-US" smtClean="0"/>
              <a:pPr/>
              <a:t>5/31/2012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C9B2FFF-06F4-4DCB-AC27-2C60ADE63C2B}" type="slidenum">
              <a:rPr lang="en-US" smtClean="0"/>
              <a:pPr/>
              <a:t>‹#›</a:t>
            </a:fld>
            <a:endParaRPr lang="en-US"/>
          </a:p>
        </p:txBody>
      </p:sp>
    </p:spTree>
    <p:extLst>
      <p:ext uri="{BB962C8B-B14F-4D97-AF65-F5344CB8AC3E}">
        <p14:creationId xmlns:p14="http://schemas.microsoft.com/office/powerpoint/2010/main" val="28656617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12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2" cstate="print"/>
          <a:srcRect t="33333"/>
          <a:stretch>
            <a:fillRect/>
          </a:stretch>
        </p:blipFill>
        <p:spPr>
          <a:xfrm>
            <a:off x="0" y="0"/>
            <a:ext cx="9144000" cy="4572000"/>
          </a:xfrm>
          <a:prstGeom prst="rect">
            <a:avLst/>
          </a:prstGeom>
        </p:spPr>
      </p:pic>
      <p:sp>
        <p:nvSpPr>
          <p:cNvPr id="4" name="Date Placeholder 3"/>
          <p:cNvSpPr>
            <a:spLocks noGrp="1"/>
          </p:cNvSpPr>
          <p:nvPr>
            <p:ph type="dt" sz="half" idx="10"/>
          </p:nvPr>
        </p:nvSpPr>
        <p:spPr/>
        <p:txBody>
          <a:bodyPr/>
          <a:lstStyle/>
          <a:p>
            <a:fld id="{AA400142-71CF-434E-AE73-70DD60D36C31}" type="datetimeFigureOut">
              <a:rPr lang="en-US" smtClean="0"/>
              <a:pPr/>
              <a:t>5/31/2012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995293-1C35-4805-BB84-383A6B5B3023}" type="slidenum">
              <a:rPr lang="en-US" smtClean="0"/>
              <a:pPr/>
              <a:t>‹#›</a:t>
            </a:fld>
            <a:endParaRPr lang="en-US"/>
          </a:p>
        </p:txBody>
      </p:sp>
      <p:sp>
        <p:nvSpPr>
          <p:cNvPr id="3" name="Subtitle 2"/>
          <p:cNvSpPr>
            <a:spLocks noGrp="1"/>
          </p:cNvSpPr>
          <p:nvPr>
            <p:ph type="subTitle" idx="1"/>
          </p:nvPr>
        </p:nvSpPr>
        <p:spPr>
          <a:xfrm>
            <a:off x="1219200" y="3886200"/>
            <a:ext cx="6400800" cy="1752600"/>
          </a:xfrm>
        </p:spPr>
        <p:txBody>
          <a:bodyPr>
            <a:normAutofit/>
          </a:bodyPr>
          <a:lstStyle>
            <a:lvl1pPr marL="0" indent="0" algn="ctr">
              <a:buNone/>
              <a:defRPr sz="17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85800" y="2007888"/>
            <a:ext cx="7772400" cy="1470025"/>
          </a:xfrm>
        </p:spPr>
        <p:txBody>
          <a:bodyPr/>
          <a:lstStyle>
            <a:lvl1pPr algn="ctr">
              <a:defRPr sz="3200"/>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A400142-71CF-434E-AE73-70DD60D36C31}" type="datetimeFigureOut">
              <a:rPr lang="en-US" smtClean="0"/>
              <a:pPr/>
              <a:t>5/31/2012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995293-1C35-4805-BB84-383A6B5B302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A400142-71CF-434E-AE73-70DD60D36C31}" type="datetimeFigureOut">
              <a:rPr lang="en-US" smtClean="0"/>
              <a:pPr/>
              <a:t>5/31/2012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995293-1C35-4805-BB84-383A6B5B302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fld id="{AA400142-71CF-434E-AE73-70DD60D36C31}" type="datetimeFigureOut">
              <a:rPr lang="en-US" smtClean="0"/>
              <a:pPr/>
              <a:t>5/31/2012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995293-1C35-4805-BB84-383A6B5B3023}" type="slidenum">
              <a:rPr lang="en-US" smtClean="0"/>
              <a:pPr/>
              <a:t>‹#›</a:t>
            </a:fld>
            <a:endParaRPr lang="en-US"/>
          </a:p>
        </p:txBody>
      </p:sp>
      <p:sp>
        <p:nvSpPr>
          <p:cNvPr id="8" name="Content Placeholder 7"/>
          <p:cNvSpPr>
            <a:spLocks noGrp="1"/>
          </p:cNvSpPr>
          <p:nvPr>
            <p:ph sz="quarter" idx="13"/>
          </p:nvPr>
        </p:nvSpPr>
        <p:spPr>
          <a:xfrm>
            <a:off x="609600" y="1600200"/>
            <a:ext cx="79248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600" y="4962525"/>
            <a:ext cx="7885113" cy="1362075"/>
          </a:xfrm>
        </p:spPr>
        <p:txBody>
          <a:bodyPr anchor="t"/>
          <a:lstStyle>
            <a:lvl1pPr algn="l">
              <a:defRPr sz="32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609600" y="3462338"/>
            <a:ext cx="7885113" cy="1500187"/>
          </a:xfrm>
        </p:spPr>
        <p:txBody>
          <a:bodyPr anchor="b">
            <a:normAutofit/>
          </a:bodyPr>
          <a:lstStyle>
            <a:lvl1pPr marL="0" indent="0">
              <a:buNone/>
              <a:defRPr sz="17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A400142-71CF-434E-AE73-70DD60D36C31}" type="datetimeFigureOut">
              <a:rPr lang="en-US" smtClean="0"/>
              <a:pPr/>
              <a:t>5/31/2012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995293-1C35-4805-BB84-383A6B5B302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609600" y="1600200"/>
            <a:ext cx="37338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3" name="Content Placeholder 12"/>
          <p:cNvSpPr>
            <a:spLocks noGrp="1"/>
          </p:cNvSpPr>
          <p:nvPr>
            <p:ph sz="quarter" idx="14"/>
          </p:nvPr>
        </p:nvSpPr>
        <p:spPr>
          <a:xfrm>
            <a:off x="4800600" y="1600200"/>
            <a:ext cx="37338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5" name="Date Placeholder 4"/>
          <p:cNvSpPr>
            <a:spLocks noGrp="1"/>
          </p:cNvSpPr>
          <p:nvPr>
            <p:ph type="dt" sz="half" idx="10"/>
          </p:nvPr>
        </p:nvSpPr>
        <p:spPr/>
        <p:txBody>
          <a:bodyPr/>
          <a:lstStyle/>
          <a:p>
            <a:fld id="{AA400142-71CF-434E-AE73-70DD60D36C31}" type="datetimeFigureOut">
              <a:rPr lang="en-US" smtClean="0"/>
              <a:pPr/>
              <a:t>5/31/2012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995293-1C35-4805-BB84-383A6B5B302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4800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1" name="Content Placeholder 10"/>
          <p:cNvSpPr>
            <a:spLocks noGrp="1"/>
          </p:cNvSpPr>
          <p:nvPr>
            <p:ph sz="quarter" idx="13"/>
          </p:nvPr>
        </p:nvSpPr>
        <p:spPr>
          <a:xfrm>
            <a:off x="609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 name="Title 1"/>
          <p:cNvSpPr>
            <a:spLocks noGrp="1"/>
          </p:cNvSpPr>
          <p:nvPr>
            <p:ph type="title"/>
          </p:nvPr>
        </p:nvSpPr>
        <p:spPr>
          <a:xfrm>
            <a:off x="609600" y="274638"/>
            <a:ext cx="7924800" cy="11430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09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800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AA400142-71CF-434E-AE73-70DD60D36C31}" type="datetimeFigureOut">
              <a:rPr lang="en-US" smtClean="0"/>
              <a:pPr/>
              <a:t>5/31/2012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A995293-1C35-4805-BB84-383A6B5B302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A400142-71CF-434E-AE73-70DD60D36C31}" type="datetimeFigureOut">
              <a:rPr lang="en-US" smtClean="0"/>
              <a:pPr/>
              <a:t>5/31/2012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A995293-1C35-4805-BB84-383A6B5B302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400142-71CF-434E-AE73-70DD60D36C31}" type="datetimeFigureOut">
              <a:rPr lang="en-US" smtClean="0"/>
              <a:pPr/>
              <a:t>5/31/2012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A995293-1C35-4805-BB84-383A6B5B302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3962400" y="1447800"/>
            <a:ext cx="46482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a:xfrm>
            <a:off x="612648" y="1447800"/>
            <a:ext cx="2971800" cy="1097280"/>
          </a:xfrm>
        </p:spPr>
        <p:txBody>
          <a:bodyPr anchor="b"/>
          <a:lstStyle>
            <a:lvl1pPr algn="l">
              <a:defRPr sz="1800" b="0" i="0" cap="none" baseline="0">
                <a:solidFill>
                  <a:schemeClr val="tx2"/>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612648" y="2547891"/>
            <a:ext cx="2971800" cy="3167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A400142-71CF-434E-AE73-70DD60D36C31}" type="datetimeFigureOut">
              <a:rPr lang="en-US" smtClean="0"/>
              <a:pPr/>
              <a:t>5/31/2012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995293-1C35-4805-BB84-383A6B5B302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pic>
        <p:nvPicPr>
          <p:cNvPr id="11" name="Picture 10" descr="horizon.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609600" y="1447800"/>
            <a:ext cx="2971800" cy="1097280"/>
          </a:xfrm>
        </p:spPr>
        <p:txBody>
          <a:bodyPr anchor="b"/>
          <a:lstStyle>
            <a:lvl1pPr algn="l">
              <a:defRPr sz="1800" b="0" i="0" cap="none" baseline="0">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4657344" y="1447800"/>
            <a:ext cx="3419856"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normAutofit/>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09600" y="2547890"/>
            <a:ext cx="2971800" cy="2405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A400142-71CF-434E-AE73-70DD60D36C31}" type="datetimeFigureOut">
              <a:rPr lang="en-US" smtClean="0"/>
              <a:pPr/>
              <a:t>5/31/2012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995293-1C35-4805-BB84-383A6B5B302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13" cstate="print"/>
          <a:stretch>
            <a:fillRect/>
          </a:stretch>
        </p:blipFill>
        <p:spPr>
          <a:xfrm>
            <a:off x="0" y="0"/>
            <a:ext cx="9144000" cy="6858000"/>
          </a:xfrm>
          <a:prstGeom prst="rect">
            <a:avLst/>
          </a:prstGeom>
        </p:spPr>
      </p:pic>
      <p:sp>
        <p:nvSpPr>
          <p:cNvPr id="2" name="Title Placeholder 1"/>
          <p:cNvSpPr>
            <a:spLocks noGrp="1"/>
          </p:cNvSpPr>
          <p:nvPr>
            <p:ph type="title"/>
          </p:nvPr>
        </p:nvSpPr>
        <p:spPr>
          <a:xfrm>
            <a:off x="609600" y="274638"/>
            <a:ext cx="7924800" cy="1143000"/>
          </a:xfrm>
          <a:prstGeom prst="rect">
            <a:avLst/>
          </a:prstGeom>
        </p:spPr>
        <p:txBody>
          <a:bodyPr vert="horz" lIns="91440" tIns="45720" rIns="91440" bIns="45720" rtlCol="0" anchor="b"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609600" y="1600200"/>
            <a:ext cx="7924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5715000" y="6356350"/>
            <a:ext cx="1524000" cy="365125"/>
          </a:xfrm>
          <a:prstGeom prst="rect">
            <a:avLst/>
          </a:prstGeom>
        </p:spPr>
        <p:txBody>
          <a:bodyPr vert="horz" lIns="91440" tIns="45720" rIns="91440" bIns="45720" rtlCol="0" anchor="ctr"/>
          <a:lstStyle>
            <a:lvl1pPr algn="r">
              <a:defRPr sz="1000" strike="noStrike" spc="60" baseline="0">
                <a:solidFill>
                  <a:schemeClr val="tx1"/>
                </a:solidFill>
              </a:defRPr>
            </a:lvl1pPr>
          </a:lstStyle>
          <a:p>
            <a:fld id="{AA400142-71CF-434E-AE73-70DD60D36C31}" type="datetimeFigureOut">
              <a:rPr lang="en-US" smtClean="0"/>
              <a:pPr/>
              <a:t>5/31/2012</a:t>
            </a:fld>
            <a:endParaRPr lang="en-US"/>
          </a:p>
        </p:txBody>
      </p:sp>
      <p:sp>
        <p:nvSpPr>
          <p:cNvPr id="5" name="Footer Placeholder 4"/>
          <p:cNvSpPr>
            <a:spLocks noGrp="1"/>
          </p:cNvSpPr>
          <p:nvPr>
            <p:ph type="ftr" sz="quarter" idx="3"/>
          </p:nvPr>
        </p:nvSpPr>
        <p:spPr>
          <a:xfrm>
            <a:off x="609600" y="6356350"/>
            <a:ext cx="2895600" cy="365125"/>
          </a:xfrm>
          <a:prstGeom prst="rect">
            <a:avLst/>
          </a:prstGeom>
        </p:spPr>
        <p:txBody>
          <a:bodyPr vert="horz" lIns="91440" tIns="45720" rIns="91440" bIns="45720" rtlCol="0" anchor="ctr"/>
          <a:lstStyle>
            <a:lvl1pPr algn="l">
              <a:defRPr sz="1000" cap="all" spc="60" baseline="0">
                <a:solidFill>
                  <a:schemeClr val="tx1"/>
                </a:solidFill>
              </a:defRPr>
            </a:lvl1pPr>
          </a:lstStyle>
          <a:p>
            <a:endParaRPr lang="en-US"/>
          </a:p>
        </p:txBody>
      </p:sp>
      <p:sp>
        <p:nvSpPr>
          <p:cNvPr id="6" name="Slide Number Placeholder 5"/>
          <p:cNvSpPr>
            <a:spLocks noGrp="1"/>
          </p:cNvSpPr>
          <p:nvPr>
            <p:ph type="sldNum" sz="quarter" idx="4"/>
          </p:nvPr>
        </p:nvSpPr>
        <p:spPr>
          <a:xfrm>
            <a:off x="7543800" y="6356350"/>
            <a:ext cx="990600" cy="365125"/>
          </a:xfrm>
          <a:prstGeom prst="rect">
            <a:avLst/>
          </a:prstGeom>
        </p:spPr>
        <p:txBody>
          <a:bodyPr vert="horz" lIns="91440" tIns="45720" rIns="91440" bIns="45720" rtlCol="0" anchor="ctr"/>
          <a:lstStyle>
            <a:lvl1pPr algn="r">
              <a:defRPr sz="1100" baseline="0">
                <a:solidFill>
                  <a:schemeClr val="tx1"/>
                </a:solidFill>
              </a:defRPr>
            </a:lvl1pPr>
          </a:lstStyle>
          <a:p>
            <a:fld id="{AA995293-1C35-4805-BB84-383A6B5B3023}"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81000" y="2971800"/>
            <a:ext cx="6019800" cy="2362200"/>
          </a:xfrm>
        </p:spPr>
        <p:txBody>
          <a:bodyPr>
            <a:normAutofit/>
          </a:bodyPr>
          <a:lstStyle/>
          <a:p>
            <a:r>
              <a:rPr lang="en-US" dirty="0" smtClean="0"/>
              <a:t>Talent 21 Project</a:t>
            </a:r>
          </a:p>
          <a:p>
            <a:r>
              <a:rPr lang="en-US" dirty="0" smtClean="0"/>
              <a:t>By </a:t>
            </a:r>
            <a:r>
              <a:rPr lang="en-US" dirty="0"/>
              <a:t> </a:t>
            </a:r>
            <a:r>
              <a:rPr lang="en-US" dirty="0" smtClean="0"/>
              <a:t>Darren McKay</a:t>
            </a:r>
          </a:p>
          <a:p>
            <a:r>
              <a:rPr lang="en-US" dirty="0" smtClean="0"/>
              <a:t>Date  5-2-12 </a:t>
            </a:r>
          </a:p>
          <a:p>
            <a:r>
              <a:rPr lang="en-US" dirty="0" smtClean="0"/>
              <a:t>Period  5</a:t>
            </a:r>
            <a:endParaRPr lang="en-US" dirty="0"/>
          </a:p>
        </p:txBody>
      </p:sp>
      <p:sp>
        <p:nvSpPr>
          <p:cNvPr id="2" name="Title 1"/>
          <p:cNvSpPr>
            <a:spLocks noGrp="1"/>
          </p:cNvSpPr>
          <p:nvPr>
            <p:ph type="ctrTitle"/>
          </p:nvPr>
        </p:nvSpPr>
        <p:spPr>
          <a:xfrm>
            <a:off x="533400" y="381000"/>
            <a:ext cx="4953000" cy="2193831"/>
          </a:xfrm>
        </p:spPr>
        <p:txBody>
          <a:bodyPr/>
          <a:lstStyle/>
          <a:p>
            <a:r>
              <a:rPr lang="en-US" dirty="0" smtClean="0"/>
              <a:t>Sunflowers and Acid Rain</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5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wipe(down)">
                                      <p:cBhvr>
                                        <p:cTn id="19" dur="500"/>
                                        <p:tgtEl>
                                          <p:spTgt spid="3">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21" presetClass="entr" presetSubtype="1"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wheel(1)">
                                      <p:cBhvr>
                                        <p:cTn id="28"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52400"/>
            <a:ext cx="8229600" cy="1325562"/>
          </a:xfrm>
        </p:spPr>
        <p:txBody>
          <a:bodyPr/>
          <a:lstStyle/>
          <a:p>
            <a:r>
              <a:rPr lang="en-US" dirty="0" smtClean="0"/>
              <a:t>Collect &amp; Record Your Data</a:t>
            </a:r>
            <a:endParaRPr lang="en-US" dirty="0"/>
          </a:p>
        </p:txBody>
      </p:sp>
      <p:graphicFrame>
        <p:nvGraphicFramePr>
          <p:cNvPr id="5" name="Chart 4"/>
          <p:cNvGraphicFramePr>
            <a:graphicFrameLocks/>
          </p:cNvGraphicFramePr>
          <p:nvPr>
            <p:extLst>
              <p:ext uri="{D42A27DB-BD31-4B8C-83A1-F6EECF244321}">
                <p14:modId xmlns:p14="http://schemas.microsoft.com/office/powerpoint/2010/main" val="1146785368"/>
              </p:ext>
            </p:extLst>
          </p:nvPr>
        </p:nvGraphicFramePr>
        <p:xfrm>
          <a:off x="533400" y="2362200"/>
          <a:ext cx="4572000" cy="27432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 name="Table 2"/>
          <p:cNvGraphicFramePr>
            <a:graphicFrameLocks noGrp="1"/>
          </p:cNvGraphicFramePr>
          <p:nvPr>
            <p:extLst>
              <p:ext uri="{D42A27DB-BD31-4B8C-83A1-F6EECF244321}">
                <p14:modId xmlns:p14="http://schemas.microsoft.com/office/powerpoint/2010/main" val="1371903211"/>
              </p:ext>
            </p:extLst>
          </p:nvPr>
        </p:nvGraphicFramePr>
        <p:xfrm>
          <a:off x="5638800" y="1828801"/>
          <a:ext cx="2362200" cy="1776737"/>
        </p:xfrm>
        <a:graphic>
          <a:graphicData uri="http://schemas.openxmlformats.org/drawingml/2006/table">
            <a:tbl>
              <a:tblPr>
                <a:tableStyleId>{5C22544A-7EE6-4342-B048-85BDC9FD1C3A}</a:tableStyleId>
              </a:tblPr>
              <a:tblGrid>
                <a:gridCol w="533400"/>
                <a:gridCol w="609600"/>
                <a:gridCol w="609600"/>
                <a:gridCol w="609600"/>
              </a:tblGrid>
              <a:tr h="291248">
                <a:tc>
                  <a:txBody>
                    <a:bodyPr/>
                    <a:lstStyle/>
                    <a:p>
                      <a:pPr algn="l" fontAlgn="b"/>
                      <a:r>
                        <a:rPr lang="en-US" sz="1100" u="none" strike="noStrike" dirty="0">
                          <a:effectLst/>
                        </a:rPr>
                        <a:t>Date</a:t>
                      </a:r>
                      <a:endParaRPr lang="en-US" sz="1100" b="1" i="0" u="none" strike="noStrike" dirty="0">
                        <a:solidFill>
                          <a:srgbClr val="000000"/>
                        </a:solidFill>
                        <a:effectLst/>
                        <a:latin typeface="Calibri"/>
                      </a:endParaRPr>
                    </a:p>
                  </a:txBody>
                  <a:tcPr marL="9525" marR="9525" marT="9525" marB="0" anchor="b"/>
                </a:tc>
                <a:tc>
                  <a:txBody>
                    <a:bodyPr/>
                    <a:lstStyle/>
                    <a:p>
                      <a:pPr algn="l" fontAlgn="b"/>
                      <a:r>
                        <a:rPr lang="en-US" sz="1100" u="none" strike="noStrike">
                          <a:effectLst/>
                        </a:rPr>
                        <a:t>Dry Wt.</a:t>
                      </a:r>
                      <a:endParaRPr lang="en-US" sz="1100" b="1"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Wet Wt.</a:t>
                      </a:r>
                      <a:endParaRPr lang="en-US" sz="1100" b="1"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Difference</a:t>
                      </a:r>
                      <a:endParaRPr lang="en-US" sz="1100" b="1" i="0" u="none" strike="noStrike">
                        <a:solidFill>
                          <a:srgbClr val="000000"/>
                        </a:solidFill>
                        <a:effectLst/>
                        <a:latin typeface="Calibri"/>
                      </a:endParaRPr>
                    </a:p>
                  </a:txBody>
                  <a:tcPr marL="9525" marR="9525" marT="9525" marB="0" anchor="b"/>
                </a:tc>
              </a:tr>
              <a:tr h="188594">
                <a:tc>
                  <a:txBody>
                    <a:bodyPr/>
                    <a:lstStyle/>
                    <a:p>
                      <a:pPr algn="r" fontAlgn="b"/>
                      <a:r>
                        <a:rPr lang="en-US" sz="1100" u="none" strike="noStrike">
                          <a:effectLst/>
                        </a:rPr>
                        <a:t>1</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a:effectLst/>
                        </a:rPr>
                        <a:t>58.5</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a:effectLst/>
                        </a:rPr>
                        <a:t>84.5</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a:effectLst/>
                        </a:rPr>
                        <a:t>26</a:t>
                      </a:r>
                      <a:endParaRPr lang="en-US" sz="1100" b="0" i="0" u="none" strike="noStrike">
                        <a:solidFill>
                          <a:srgbClr val="000000"/>
                        </a:solidFill>
                        <a:effectLst/>
                        <a:latin typeface="Calibri"/>
                      </a:endParaRPr>
                    </a:p>
                  </a:txBody>
                  <a:tcPr marL="9525" marR="9525" marT="9525" marB="0" anchor="b"/>
                </a:tc>
              </a:tr>
              <a:tr h="149647">
                <a:tc>
                  <a:txBody>
                    <a:bodyPr/>
                    <a:lstStyle/>
                    <a:p>
                      <a:pPr algn="r" fontAlgn="b"/>
                      <a:r>
                        <a:rPr lang="en-US" sz="1100" u="none" strike="noStrike">
                          <a:effectLst/>
                        </a:rPr>
                        <a:t>2</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a:effectLst/>
                        </a:rPr>
                        <a:t>77</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a:effectLst/>
                        </a:rPr>
                        <a:t>81</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a:effectLst/>
                        </a:rPr>
                        <a:t>4</a:t>
                      </a:r>
                      <a:endParaRPr lang="en-US" sz="1100" b="0" i="0" u="none" strike="noStrike">
                        <a:solidFill>
                          <a:srgbClr val="000000"/>
                        </a:solidFill>
                        <a:effectLst/>
                        <a:latin typeface="Calibri"/>
                      </a:endParaRPr>
                    </a:p>
                  </a:txBody>
                  <a:tcPr marL="9525" marR="9525" marT="9525" marB="0" anchor="b"/>
                </a:tc>
              </a:tr>
              <a:tr h="149647">
                <a:tc>
                  <a:txBody>
                    <a:bodyPr/>
                    <a:lstStyle/>
                    <a:p>
                      <a:pPr algn="r" fontAlgn="b"/>
                      <a:r>
                        <a:rPr lang="en-US" sz="1100" u="none" strike="noStrike">
                          <a:effectLst/>
                        </a:rPr>
                        <a:t>3</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a:effectLst/>
                        </a:rPr>
                        <a:t>57.2</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a:effectLst/>
                        </a:rPr>
                        <a:t>63.2</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a:effectLst/>
                        </a:rPr>
                        <a:t>6</a:t>
                      </a:r>
                      <a:endParaRPr lang="en-US" sz="1100" b="0" i="0" u="none" strike="noStrike">
                        <a:solidFill>
                          <a:srgbClr val="000000"/>
                        </a:solidFill>
                        <a:effectLst/>
                        <a:latin typeface="Calibri"/>
                      </a:endParaRPr>
                    </a:p>
                  </a:txBody>
                  <a:tcPr marL="9525" marR="9525" marT="9525" marB="0" anchor="b"/>
                </a:tc>
              </a:tr>
              <a:tr h="149647">
                <a:tc>
                  <a:txBody>
                    <a:bodyPr/>
                    <a:lstStyle/>
                    <a:p>
                      <a:pPr algn="r" fontAlgn="b"/>
                      <a:r>
                        <a:rPr lang="en-US" sz="1100" u="none" strike="noStrike">
                          <a:effectLst/>
                        </a:rPr>
                        <a:t>4</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a:effectLst/>
                        </a:rPr>
                        <a:t>55.3</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a:effectLst/>
                        </a:rPr>
                        <a:t>64.5</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dirty="0">
                          <a:effectLst/>
                        </a:rPr>
                        <a:t>11.2</a:t>
                      </a:r>
                      <a:endParaRPr lang="en-US" sz="1100" b="0" i="0" u="none" strike="noStrike" dirty="0">
                        <a:solidFill>
                          <a:srgbClr val="000000"/>
                        </a:solidFill>
                        <a:effectLst/>
                        <a:latin typeface="Calibri"/>
                      </a:endParaRPr>
                    </a:p>
                  </a:txBody>
                  <a:tcPr marL="9525" marR="9525" marT="9525" marB="0" anchor="b"/>
                </a:tc>
              </a:tr>
              <a:tr h="149647">
                <a:tc>
                  <a:txBody>
                    <a:bodyPr/>
                    <a:lstStyle/>
                    <a:p>
                      <a:pPr algn="r" fontAlgn="b"/>
                      <a:r>
                        <a:rPr lang="en-US" sz="1100" u="none" strike="noStrike">
                          <a:effectLst/>
                        </a:rPr>
                        <a:t>5</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a:effectLst/>
                        </a:rPr>
                        <a:t>53.4</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a:effectLst/>
                        </a:rPr>
                        <a:t>60.9</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a:effectLst/>
                        </a:rPr>
                        <a:t>7.5</a:t>
                      </a:r>
                      <a:endParaRPr lang="en-US" sz="1100" b="0" i="0" u="none" strike="noStrike">
                        <a:solidFill>
                          <a:srgbClr val="000000"/>
                        </a:solidFill>
                        <a:effectLst/>
                        <a:latin typeface="Calibri"/>
                      </a:endParaRPr>
                    </a:p>
                  </a:txBody>
                  <a:tcPr marL="9525" marR="9525" marT="9525" marB="0" anchor="b"/>
                </a:tc>
              </a:tr>
              <a:tr h="149647">
                <a:tc>
                  <a:txBody>
                    <a:bodyPr/>
                    <a:lstStyle/>
                    <a:p>
                      <a:pPr algn="r" fontAlgn="b"/>
                      <a:r>
                        <a:rPr lang="en-US" sz="1100" u="none" strike="noStrike">
                          <a:effectLst/>
                        </a:rPr>
                        <a:t>6</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a:effectLst/>
                        </a:rPr>
                        <a:t>50.7</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a:effectLst/>
                        </a:rPr>
                        <a:t>66.1</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a:effectLst/>
                        </a:rPr>
                        <a:t>15.9</a:t>
                      </a:r>
                      <a:endParaRPr lang="en-US" sz="1100" b="0" i="0" u="none" strike="noStrike">
                        <a:solidFill>
                          <a:srgbClr val="000000"/>
                        </a:solidFill>
                        <a:effectLst/>
                        <a:latin typeface="Calibri"/>
                      </a:endParaRPr>
                    </a:p>
                  </a:txBody>
                  <a:tcPr marL="9525" marR="9525" marT="9525" marB="0" anchor="b"/>
                </a:tc>
              </a:tr>
              <a:tr h="411070">
                <a:tc>
                  <a:txBody>
                    <a:bodyPr/>
                    <a:lstStyle/>
                    <a:p>
                      <a:pPr algn="r" fontAlgn="b"/>
                      <a:r>
                        <a:rPr lang="en-US" sz="1100" u="none" strike="noStrike">
                          <a:effectLst/>
                        </a:rPr>
                        <a:t>7</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a:effectLst/>
                        </a:rPr>
                        <a:t>53.2</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a:effectLst/>
                        </a:rPr>
                        <a:t>56.6</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dirty="0">
                          <a:effectLst/>
                        </a:rPr>
                        <a:t>3.4</a:t>
                      </a:r>
                      <a:endParaRPr lang="en-US" sz="1100" b="0" i="0" u="none" strike="noStrike" dirty="0">
                        <a:solidFill>
                          <a:srgbClr val="000000"/>
                        </a:solidFill>
                        <a:effectLst/>
                        <a:latin typeface="Calibri"/>
                      </a:endParaRPr>
                    </a:p>
                  </a:txBody>
                  <a:tcPr marL="9525" marR="9525" marT="9525" marB="0" anchor="b"/>
                </a:tc>
              </a:tr>
            </a:tbl>
          </a:graphicData>
        </a:graphic>
      </p:graphicFrame>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2"/>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22" presetClass="entr" presetSubtype="2"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right)">
                                      <p:cBhvr>
                                        <p:cTn id="11" dur="500"/>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21" presetClass="entr" presetSubtype="1" fill="hold" nodeType="click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wheel(1)">
                                      <p:cBhvr>
                                        <p:cTn id="16"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5" grpId="0">
        <p:bldAsOne/>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           Interpret Your Data</a:t>
            </a:r>
            <a:endParaRPr lang="en-US" dirty="0"/>
          </a:p>
        </p:txBody>
      </p:sp>
      <p:sp>
        <p:nvSpPr>
          <p:cNvPr id="3" name="Content Placeholder 2"/>
          <p:cNvSpPr>
            <a:spLocks noGrp="1"/>
          </p:cNvSpPr>
          <p:nvPr>
            <p:ph sz="quarter" idx="13"/>
          </p:nvPr>
        </p:nvSpPr>
        <p:spPr>
          <a:xfrm>
            <a:off x="1600200" y="1828800"/>
            <a:ext cx="5943600" cy="3886200"/>
          </a:xfrm>
        </p:spPr>
        <p:txBody>
          <a:bodyPr>
            <a:normAutofit/>
          </a:bodyPr>
          <a:lstStyle/>
          <a:p>
            <a:endParaRPr lang="en-US" dirty="0" smtClean="0"/>
          </a:p>
          <a:p>
            <a:endParaRPr lang="en-US" dirty="0"/>
          </a:p>
          <a:p>
            <a:endParaRPr lang="en-US" dirty="0" smtClean="0"/>
          </a:p>
          <a:p>
            <a:endParaRPr lang="en-US" dirty="0"/>
          </a:p>
          <a:p>
            <a:r>
              <a:rPr lang="en-US" dirty="0" smtClean="0"/>
              <a:t>This is where you put your analysis.  The results showed that if you put tap water and  vinegar water in the plant it will grow faster.</a:t>
            </a:r>
            <a:endParaRPr lang="en-US" dirty="0"/>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xit" presetSubtype="10" fill="hold" grpId="0" nodeType="clickEffect">
                                  <p:stCondLst>
                                    <p:cond delay="0"/>
                                  </p:stCondLst>
                                  <p:childTnLst>
                                    <p:animEffect transition="out" filter="randombar(horizontal)">
                                      <p:cBhvr>
                                        <p:cTn id="6" dur="500"/>
                                        <p:tgtEl>
                                          <p:spTgt spid="2"/>
                                        </p:tgtEl>
                                      </p:cBhvr>
                                    </p:animEffect>
                                    <p:set>
                                      <p:cBhvr>
                                        <p:cTn id="7" dur="1" fill="hold">
                                          <p:stCondLst>
                                            <p:cond delay="499"/>
                                          </p:stCondLst>
                                        </p:cTn>
                                        <p:tgtEl>
                                          <p:spTgt spid="2"/>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31" presetClass="exit" presetSubtype="0" fill="hold" nodeType="clickEffect">
                                  <p:stCondLst>
                                    <p:cond delay="0"/>
                                  </p:stCondLst>
                                  <p:childTnLst>
                                    <p:anim calcmode="lin" valueType="num">
                                      <p:cBhvr>
                                        <p:cTn id="11" dur="1000"/>
                                        <p:tgtEl>
                                          <p:spTgt spid="3">
                                            <p:txEl>
                                              <p:pRg st="4" end="4"/>
                                            </p:txEl>
                                          </p:spTgt>
                                        </p:tgtEl>
                                        <p:attrNameLst>
                                          <p:attrName>ppt_w</p:attrName>
                                        </p:attrNameLst>
                                      </p:cBhvr>
                                      <p:tavLst>
                                        <p:tav tm="0">
                                          <p:val>
                                            <p:strVal val="ppt_w"/>
                                          </p:val>
                                        </p:tav>
                                        <p:tav tm="100000">
                                          <p:val>
                                            <p:fltVal val="0"/>
                                          </p:val>
                                        </p:tav>
                                      </p:tavLst>
                                    </p:anim>
                                    <p:anim calcmode="lin" valueType="num">
                                      <p:cBhvr>
                                        <p:cTn id="12" dur="1000"/>
                                        <p:tgtEl>
                                          <p:spTgt spid="3">
                                            <p:txEl>
                                              <p:pRg st="4" end="4"/>
                                            </p:txEl>
                                          </p:spTgt>
                                        </p:tgtEl>
                                        <p:attrNameLst>
                                          <p:attrName>ppt_h</p:attrName>
                                        </p:attrNameLst>
                                      </p:cBhvr>
                                      <p:tavLst>
                                        <p:tav tm="0">
                                          <p:val>
                                            <p:strVal val="ppt_h"/>
                                          </p:val>
                                        </p:tav>
                                        <p:tav tm="100000">
                                          <p:val>
                                            <p:fltVal val="0"/>
                                          </p:val>
                                        </p:tav>
                                      </p:tavLst>
                                    </p:anim>
                                    <p:anim calcmode="lin" valueType="num">
                                      <p:cBhvr>
                                        <p:cTn id="13" dur="1000"/>
                                        <p:tgtEl>
                                          <p:spTgt spid="3">
                                            <p:txEl>
                                              <p:pRg st="4" end="4"/>
                                            </p:txEl>
                                          </p:spTgt>
                                        </p:tgtEl>
                                        <p:attrNameLst>
                                          <p:attrName>style.rotation</p:attrName>
                                        </p:attrNameLst>
                                      </p:cBhvr>
                                      <p:tavLst>
                                        <p:tav tm="0">
                                          <p:val>
                                            <p:fltVal val="0"/>
                                          </p:val>
                                        </p:tav>
                                        <p:tav tm="100000">
                                          <p:val>
                                            <p:fltVal val="90"/>
                                          </p:val>
                                        </p:tav>
                                      </p:tavLst>
                                    </p:anim>
                                    <p:animEffect transition="out" filter="fade">
                                      <p:cBhvr>
                                        <p:cTn id="14" dur="1000"/>
                                        <p:tgtEl>
                                          <p:spTgt spid="3">
                                            <p:txEl>
                                              <p:pRg st="4" end="4"/>
                                            </p:txEl>
                                          </p:spTgt>
                                        </p:tgtEl>
                                      </p:cBhvr>
                                    </p:animEffect>
                                    <p:set>
                                      <p:cBhvr>
                                        <p:cTn id="15" dur="1" fill="hold">
                                          <p:stCondLst>
                                            <p:cond delay="999"/>
                                          </p:stCondLst>
                                        </p:cTn>
                                        <p:tgtEl>
                                          <p:spTgt spid="3">
                                            <p:txEl>
                                              <p:pRg st="4" end="4"/>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              State Your Conclusion</a:t>
            </a:r>
            <a:endParaRPr lang="en-US" dirty="0"/>
          </a:p>
        </p:txBody>
      </p:sp>
      <p:sp>
        <p:nvSpPr>
          <p:cNvPr id="3" name="Content Placeholder 2"/>
          <p:cNvSpPr>
            <a:spLocks noGrp="1"/>
          </p:cNvSpPr>
          <p:nvPr>
            <p:ph sz="quarter" idx="13"/>
          </p:nvPr>
        </p:nvSpPr>
        <p:spPr/>
        <p:txBody>
          <a:bodyPr/>
          <a:lstStyle/>
          <a:p>
            <a:r>
              <a:rPr lang="en-US" dirty="0" smtClean="0"/>
              <a:t>The results of this lab supported my hypothesis because I put vinegar and tap  water and it grow in two days. </a:t>
            </a:r>
            <a:endParaRPr lang="en-US" b="1" i="1" u="sng"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500"/>
                                        <p:tgtEl>
                                          <p:spTgt spid="3">
                                            <p:txEl>
                                              <p:pRg st="0" end="0"/>
                                            </p:txEl>
                                          </p:spTgt>
                                        </p:tgtEl>
                                      </p:cBhvr>
                                    </p:animEffect>
                                    <p:set>
                                      <p:cBhvr>
                                        <p:cTn id="12" dur="1" fill="hold">
                                          <p:stCondLst>
                                            <p:cond delay="499"/>
                                          </p:stCondLst>
                                        </p:cTn>
                                        <p:tgtEl>
                                          <p:spTgt spid="3">
                                            <p:txEl>
                                              <p:pRg st="0" end="0"/>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7485" y="181429"/>
            <a:ext cx="8229600" cy="1325562"/>
          </a:xfrm>
        </p:spPr>
        <p:txBody>
          <a:bodyPr/>
          <a:lstStyle/>
          <a:p>
            <a:r>
              <a:rPr lang="en-US" dirty="0" smtClean="0"/>
              <a:t>Introduction</a:t>
            </a:r>
            <a:endParaRPr lang="en-US" dirty="0"/>
          </a:p>
        </p:txBody>
      </p:sp>
      <p:sp>
        <p:nvSpPr>
          <p:cNvPr id="3" name="Content Placeholder 2"/>
          <p:cNvSpPr>
            <a:spLocks noGrp="1"/>
          </p:cNvSpPr>
          <p:nvPr>
            <p:ph sz="quarter" idx="13"/>
          </p:nvPr>
        </p:nvSpPr>
        <p:spPr/>
        <p:txBody>
          <a:bodyPr>
            <a:normAutofit/>
          </a:bodyPr>
          <a:lstStyle/>
          <a:p>
            <a:r>
              <a:rPr lang="en-US" dirty="0" smtClean="0"/>
              <a:t>The purpose of this experiment was to find out how acid rain  affects plants growth.</a:t>
            </a:r>
          </a:p>
          <a:p>
            <a:r>
              <a:rPr lang="en-US" dirty="0" smtClean="0"/>
              <a:t>control in this experiment was </a:t>
            </a:r>
            <a:r>
              <a:rPr lang="en-US" dirty="0"/>
              <a:t> </a:t>
            </a:r>
            <a:r>
              <a:rPr lang="en-US" dirty="0" smtClean="0"/>
              <a:t>tap water</a:t>
            </a:r>
          </a:p>
          <a:p>
            <a:r>
              <a:rPr lang="en-US" dirty="0" smtClean="0"/>
              <a:t>The variable in this experiment was  vinegar water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1)">
                                      <p:cBhvr>
                                        <p:cTn id="7" dur="2000"/>
                                        <p:tgtEl>
                                          <p:spTgt spid="3">
                                            <p:txEl>
                                              <p:pRg st="0" end="0"/>
                                            </p:txEl>
                                          </p:spTgt>
                                        </p:tgtEl>
                                      </p:cBhvr>
                                    </p:animEffect>
                                  </p:childTnLst>
                                </p:cTn>
                              </p:par>
                              <p:par>
                                <p:cTn id="8" presetID="21" presetClass="entr" presetSubtype="1"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heel(1)">
                                      <p:cBhvr>
                                        <p:cTn id="10" dur="2000"/>
                                        <p:tgtEl>
                                          <p:spTgt spid="3">
                                            <p:txEl>
                                              <p:pRg st="1" end="1"/>
                                            </p:txEl>
                                          </p:spTgt>
                                        </p:tgtEl>
                                      </p:cBhvr>
                                    </p:animEffect>
                                  </p:childTnLst>
                                </p:cTn>
                              </p:par>
                              <p:par>
                                <p:cTn id="11" presetID="21" presetClass="entr" presetSubtype="1"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wheel(1)">
                                      <p:cBhvr>
                                        <p:cTn id="13" dur="20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grpId="0" nodeType="click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barn(inVertical)">
                                      <p:cBhvr>
                                        <p:cTn id="1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1600200" y="1951039"/>
            <a:ext cx="6553200" cy="3886200"/>
          </a:xfrm>
        </p:spPr>
        <p:txBody>
          <a:bodyPr>
            <a:normAutofit/>
          </a:bodyPr>
          <a:lstStyle/>
          <a:p>
            <a:endParaRPr lang="en-US" dirty="0" smtClean="0"/>
          </a:p>
          <a:p>
            <a:endParaRPr lang="en-US" dirty="0"/>
          </a:p>
          <a:p>
            <a:endParaRPr lang="en-US" dirty="0" smtClean="0"/>
          </a:p>
          <a:p>
            <a:r>
              <a:rPr lang="en-US" dirty="0" smtClean="0"/>
              <a:t>Plastic  cup</a:t>
            </a:r>
          </a:p>
          <a:p>
            <a:r>
              <a:rPr lang="en-US" dirty="0" smtClean="0"/>
              <a:t>super growing pellets</a:t>
            </a:r>
          </a:p>
          <a:p>
            <a:r>
              <a:rPr lang="en-US" dirty="0" smtClean="0"/>
              <a:t>Triple beam balance scale</a:t>
            </a:r>
          </a:p>
          <a:p>
            <a:r>
              <a:rPr lang="en-US" dirty="0" smtClean="0"/>
              <a:t>Sunflower seeds</a:t>
            </a:r>
          </a:p>
          <a:p>
            <a:r>
              <a:rPr lang="en-US" b="1" u="sng" dirty="0" smtClean="0"/>
              <a:t>Water or 10% vinegar water</a:t>
            </a:r>
          </a:p>
          <a:p>
            <a:r>
              <a:rPr lang="en-US" dirty="0" smtClean="0"/>
              <a:t>Ruler</a:t>
            </a:r>
          </a:p>
          <a:p>
            <a:r>
              <a:rPr lang="en-US" dirty="0" smtClean="0"/>
              <a:t>Data sheet</a:t>
            </a:r>
            <a:endParaRPr lang="en-US" dirty="0"/>
          </a:p>
        </p:txBody>
      </p:sp>
      <p:sp>
        <p:nvSpPr>
          <p:cNvPr id="2" name="Title 1"/>
          <p:cNvSpPr>
            <a:spLocks noGrp="1"/>
          </p:cNvSpPr>
          <p:nvPr>
            <p:ph type="title"/>
          </p:nvPr>
        </p:nvSpPr>
        <p:spPr/>
        <p:txBody>
          <a:bodyPr/>
          <a:lstStyle/>
          <a:p>
            <a:r>
              <a:rPr lang="en-US" dirty="0" smtClean="0"/>
              <a:t>                  Materials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1000"/>
                                        <p:tgtEl>
                                          <p:spTgt spid="3">
                                            <p:txEl>
                                              <p:pRg st="3" end="3"/>
                                            </p:txEl>
                                          </p:spTgt>
                                        </p:tgtEl>
                                      </p:cBhvr>
                                    </p:animEffect>
                                    <p:anim calcmode="lin" valueType="num">
                                      <p:cBhvr>
                                        <p:cTn id="1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3" end="3"/>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1000"/>
                                        <p:tgtEl>
                                          <p:spTgt spid="3">
                                            <p:txEl>
                                              <p:pRg st="4" end="4"/>
                                            </p:txEl>
                                          </p:spTgt>
                                        </p:tgtEl>
                                      </p:cBhvr>
                                    </p:animEffect>
                                    <p:anim calcmode="lin" valueType="num">
                                      <p:cBhvr>
                                        <p:cTn id="1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4" end="4"/>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1000"/>
                                        <p:tgtEl>
                                          <p:spTgt spid="3">
                                            <p:txEl>
                                              <p:pRg st="5" end="5"/>
                                            </p:txEl>
                                          </p:spTgt>
                                        </p:tgtEl>
                                      </p:cBhvr>
                                    </p:animEffect>
                                    <p:anim calcmode="lin" valueType="num">
                                      <p:cBhvr>
                                        <p:cTn id="2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5" end="5"/>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1000"/>
                                        <p:tgtEl>
                                          <p:spTgt spid="3">
                                            <p:txEl>
                                              <p:pRg st="6" end="6"/>
                                            </p:txEl>
                                          </p:spTgt>
                                        </p:tgtEl>
                                      </p:cBhvr>
                                    </p:animEffect>
                                    <p:anim calcmode="lin" valueType="num">
                                      <p:cBhvr>
                                        <p:cTn id="28"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6" end="6"/>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fade">
                                      <p:cBhvr>
                                        <p:cTn id="32" dur="1000"/>
                                        <p:tgtEl>
                                          <p:spTgt spid="3">
                                            <p:txEl>
                                              <p:pRg st="7" end="7"/>
                                            </p:txEl>
                                          </p:spTgt>
                                        </p:tgtEl>
                                      </p:cBhvr>
                                    </p:animEffect>
                                    <p:anim calcmode="lin" valueType="num">
                                      <p:cBhvr>
                                        <p:cTn id="33"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7" end="7"/>
                                            </p:txEl>
                                          </p:spTgt>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Effect transition="in" filter="fade">
                                      <p:cBhvr>
                                        <p:cTn id="37" dur="1000"/>
                                        <p:tgtEl>
                                          <p:spTgt spid="3">
                                            <p:txEl>
                                              <p:pRg st="8" end="8"/>
                                            </p:txEl>
                                          </p:spTgt>
                                        </p:tgtEl>
                                      </p:cBhvr>
                                    </p:animEffect>
                                    <p:anim calcmode="lin" valueType="num">
                                      <p:cBhvr>
                                        <p:cTn id="38"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39" dur="1000" fill="hold"/>
                                        <p:tgtEl>
                                          <p:spTgt spid="3">
                                            <p:txEl>
                                              <p:pRg st="8" end="8"/>
                                            </p:txEl>
                                          </p:spTgt>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3">
                                            <p:txEl>
                                              <p:pRg st="9" end="9"/>
                                            </p:txEl>
                                          </p:spTgt>
                                        </p:tgtEl>
                                        <p:attrNameLst>
                                          <p:attrName>style.visibility</p:attrName>
                                        </p:attrNameLst>
                                      </p:cBhvr>
                                      <p:to>
                                        <p:strVal val="visible"/>
                                      </p:to>
                                    </p:set>
                                    <p:animEffect transition="in" filter="fade">
                                      <p:cBhvr>
                                        <p:cTn id="42" dur="1000"/>
                                        <p:tgtEl>
                                          <p:spTgt spid="3">
                                            <p:txEl>
                                              <p:pRg st="9" end="9"/>
                                            </p:txEl>
                                          </p:spTgt>
                                        </p:tgtEl>
                                      </p:cBhvr>
                                    </p:animEffect>
                                    <p:anim calcmode="lin" valueType="num">
                                      <p:cBhvr>
                                        <p:cTn id="43"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685800" y="1371600"/>
            <a:ext cx="6858000" cy="4953000"/>
          </a:xfrm>
        </p:spPr>
        <p:txBody>
          <a:bodyPr>
            <a:normAutofit/>
          </a:bodyPr>
          <a:lstStyle/>
          <a:p>
            <a:pPr marL="45720" indent="0">
              <a:buNone/>
            </a:pPr>
            <a:r>
              <a:rPr lang="en-US" dirty="0" smtClean="0"/>
              <a:t>Add super growing pellets to cup.</a:t>
            </a:r>
          </a:p>
          <a:p>
            <a:pPr>
              <a:buFont typeface="+mj-lt"/>
              <a:buAutoNum type="arabicPeriod"/>
            </a:pPr>
            <a:r>
              <a:rPr lang="en-US" dirty="0" smtClean="0"/>
              <a:t>Add 3 tablespoons of water to expand.</a:t>
            </a:r>
          </a:p>
          <a:p>
            <a:pPr>
              <a:buFont typeface="+mj-lt"/>
              <a:buAutoNum type="arabicPeriod"/>
            </a:pPr>
            <a:r>
              <a:rPr lang="en-US" dirty="0" smtClean="0"/>
              <a:t>Plant 3 seeds per cup.   </a:t>
            </a:r>
          </a:p>
          <a:p>
            <a:pPr>
              <a:buFont typeface="+mj-lt"/>
              <a:buAutoNum type="arabicPeriod"/>
            </a:pPr>
            <a:r>
              <a:rPr lang="en-US" dirty="0" smtClean="0"/>
              <a:t>Weigh cup on triple beam balance. Record weight.</a:t>
            </a:r>
          </a:p>
          <a:p>
            <a:pPr>
              <a:buFont typeface="+mj-lt"/>
              <a:buAutoNum type="arabicPeriod"/>
            </a:pPr>
            <a:r>
              <a:rPr lang="en-US" dirty="0" smtClean="0"/>
              <a:t>Add tap water or vinegar water to cup. Weigh again and record data.</a:t>
            </a:r>
          </a:p>
          <a:p>
            <a:pPr>
              <a:buFont typeface="+mj-lt"/>
              <a:buAutoNum type="arabicPeriod"/>
            </a:pPr>
            <a:r>
              <a:rPr lang="en-US" dirty="0" smtClean="0"/>
              <a:t>Cup will be placed under grow light.</a:t>
            </a:r>
          </a:p>
          <a:p>
            <a:pPr>
              <a:buFont typeface="+mj-lt"/>
              <a:buAutoNum type="arabicPeriod"/>
            </a:pPr>
            <a:r>
              <a:rPr lang="en-US" dirty="0" smtClean="0"/>
              <a:t>Observe the container daily and note any indications of growth(by observations and measurement) and compare to other containers in the experiment. While observing indicate any special care given to the plant. (Did you need to add more or less water? Did you need to rotate the plant?) </a:t>
            </a:r>
          </a:p>
          <a:p>
            <a:pPr>
              <a:buFont typeface="+mj-lt"/>
              <a:buAutoNum type="arabicPeriod"/>
            </a:pPr>
            <a:r>
              <a:rPr lang="en-US" dirty="0" smtClean="0"/>
              <a:t>Record observations, measurements, and comments in the plant growth diary. Once the plant begins to grow, you will need to draw a detailed picture of the plant including the appearance of leaves and stems.</a:t>
            </a:r>
          </a:p>
          <a:p>
            <a:pPr>
              <a:buFont typeface="+mj-lt"/>
              <a:buAutoNum type="arabicPeriod"/>
            </a:pPr>
            <a:r>
              <a:rPr lang="en-US" dirty="0" smtClean="0"/>
              <a:t>Each day , repeat steps 3 through 8.</a:t>
            </a:r>
            <a:endParaRPr lang="en-US" dirty="0"/>
          </a:p>
        </p:txBody>
      </p:sp>
      <p:sp>
        <p:nvSpPr>
          <p:cNvPr id="2" name="Title 1"/>
          <p:cNvSpPr>
            <a:spLocks noGrp="1"/>
          </p:cNvSpPr>
          <p:nvPr>
            <p:ph type="title"/>
          </p:nvPr>
        </p:nvSpPr>
        <p:spPr/>
        <p:txBody>
          <a:bodyPr/>
          <a:lstStyle/>
          <a:p>
            <a:r>
              <a:rPr lang="en-US" dirty="0" smtClean="0"/>
              <a:t>                  Methods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 calcmode="lin" valueType="num">
                                      <p:cBhvr>
                                        <p:cTn id="25"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26"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27" dur="500"/>
                                        <p:tgtEl>
                                          <p:spTgt spid="3">
                                            <p:txEl>
                                              <p:pRg st="0" end="0"/>
                                            </p:txEl>
                                          </p:spTgt>
                                        </p:tgtEl>
                                      </p:cBhvr>
                                    </p:animEffect>
                                  </p:childTnLst>
                                </p:cTn>
                              </p:par>
                              <p:par>
                                <p:cTn id="28" presetID="53" presetClass="entr" presetSubtype="16" fill="hold" nodeType="withEffect">
                                  <p:stCondLst>
                                    <p:cond delay="0"/>
                                  </p:stCondLst>
                                  <p:childTnLst>
                                    <p:set>
                                      <p:cBhvr>
                                        <p:cTn id="29" dur="1" fill="hold">
                                          <p:stCondLst>
                                            <p:cond delay="0"/>
                                          </p:stCondLst>
                                        </p:cTn>
                                        <p:tgtEl>
                                          <p:spTgt spid="3">
                                            <p:txEl>
                                              <p:pRg st="1" end="1"/>
                                            </p:txEl>
                                          </p:spTgt>
                                        </p:tgtEl>
                                        <p:attrNameLst>
                                          <p:attrName>style.visibility</p:attrName>
                                        </p:attrNameLst>
                                      </p:cBhvr>
                                      <p:to>
                                        <p:strVal val="visible"/>
                                      </p:to>
                                    </p:set>
                                    <p:anim calcmode="lin" valueType="num">
                                      <p:cBhvr>
                                        <p:cTn id="30"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31"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32" dur="500"/>
                                        <p:tgtEl>
                                          <p:spTgt spid="3">
                                            <p:txEl>
                                              <p:pRg st="1" end="1"/>
                                            </p:txEl>
                                          </p:spTgt>
                                        </p:tgtEl>
                                      </p:cBhvr>
                                    </p:animEffect>
                                  </p:childTnLst>
                                </p:cTn>
                              </p:par>
                              <p:par>
                                <p:cTn id="33" presetID="53" presetClass="entr" presetSubtype="16" fill="hold" nodeType="withEffect">
                                  <p:stCondLst>
                                    <p:cond delay="0"/>
                                  </p:stCondLst>
                                  <p:childTnLst>
                                    <p:set>
                                      <p:cBhvr>
                                        <p:cTn id="34" dur="1" fill="hold">
                                          <p:stCondLst>
                                            <p:cond delay="0"/>
                                          </p:stCondLst>
                                        </p:cTn>
                                        <p:tgtEl>
                                          <p:spTgt spid="3">
                                            <p:txEl>
                                              <p:pRg st="2" end="2"/>
                                            </p:txEl>
                                          </p:spTgt>
                                        </p:tgtEl>
                                        <p:attrNameLst>
                                          <p:attrName>style.visibility</p:attrName>
                                        </p:attrNameLst>
                                      </p:cBhvr>
                                      <p:to>
                                        <p:strVal val="visible"/>
                                      </p:to>
                                    </p:set>
                                    <p:anim calcmode="lin" valueType="num">
                                      <p:cBhvr>
                                        <p:cTn id="35"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36"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37" dur="500"/>
                                        <p:tgtEl>
                                          <p:spTgt spid="3">
                                            <p:txEl>
                                              <p:pRg st="2" end="2"/>
                                            </p:txEl>
                                          </p:spTgt>
                                        </p:tgtEl>
                                      </p:cBhvr>
                                    </p:animEffect>
                                  </p:childTnLst>
                                </p:cTn>
                              </p:par>
                              <p:par>
                                <p:cTn id="38" presetID="53" presetClass="entr" presetSubtype="16" fill="hold" nodeType="withEffect">
                                  <p:stCondLst>
                                    <p:cond delay="0"/>
                                  </p:stCondLst>
                                  <p:childTnLst>
                                    <p:set>
                                      <p:cBhvr>
                                        <p:cTn id="39" dur="1" fill="hold">
                                          <p:stCondLst>
                                            <p:cond delay="0"/>
                                          </p:stCondLst>
                                        </p:cTn>
                                        <p:tgtEl>
                                          <p:spTgt spid="3">
                                            <p:txEl>
                                              <p:pRg st="3" end="3"/>
                                            </p:txEl>
                                          </p:spTgt>
                                        </p:tgtEl>
                                        <p:attrNameLst>
                                          <p:attrName>style.visibility</p:attrName>
                                        </p:attrNameLst>
                                      </p:cBhvr>
                                      <p:to>
                                        <p:strVal val="visible"/>
                                      </p:to>
                                    </p:set>
                                    <p:anim calcmode="lin" valueType="num">
                                      <p:cBhvr>
                                        <p:cTn id="40"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41"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42" dur="500"/>
                                        <p:tgtEl>
                                          <p:spTgt spid="3">
                                            <p:txEl>
                                              <p:pRg st="3" end="3"/>
                                            </p:txEl>
                                          </p:spTgt>
                                        </p:tgtEl>
                                      </p:cBhvr>
                                    </p:animEffect>
                                  </p:childTnLst>
                                </p:cTn>
                              </p:par>
                              <p:par>
                                <p:cTn id="43" presetID="53" presetClass="entr" presetSubtype="16" fill="hold" nodeType="withEffect">
                                  <p:stCondLst>
                                    <p:cond delay="0"/>
                                  </p:stCondLst>
                                  <p:childTnLst>
                                    <p:set>
                                      <p:cBhvr>
                                        <p:cTn id="44" dur="1" fill="hold">
                                          <p:stCondLst>
                                            <p:cond delay="0"/>
                                          </p:stCondLst>
                                        </p:cTn>
                                        <p:tgtEl>
                                          <p:spTgt spid="3">
                                            <p:txEl>
                                              <p:pRg st="4" end="4"/>
                                            </p:txEl>
                                          </p:spTgt>
                                        </p:tgtEl>
                                        <p:attrNameLst>
                                          <p:attrName>style.visibility</p:attrName>
                                        </p:attrNameLst>
                                      </p:cBhvr>
                                      <p:to>
                                        <p:strVal val="visible"/>
                                      </p:to>
                                    </p:set>
                                    <p:anim calcmode="lin" valueType="num">
                                      <p:cBhvr>
                                        <p:cTn id="45"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46"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47" dur="500"/>
                                        <p:tgtEl>
                                          <p:spTgt spid="3">
                                            <p:txEl>
                                              <p:pRg st="4" end="4"/>
                                            </p:txEl>
                                          </p:spTgt>
                                        </p:tgtEl>
                                      </p:cBhvr>
                                    </p:animEffect>
                                  </p:childTnLst>
                                </p:cTn>
                              </p:par>
                              <p:par>
                                <p:cTn id="48" presetID="53" presetClass="entr" presetSubtype="16" fill="hold" nodeType="withEffect">
                                  <p:stCondLst>
                                    <p:cond delay="0"/>
                                  </p:stCondLst>
                                  <p:childTnLst>
                                    <p:set>
                                      <p:cBhvr>
                                        <p:cTn id="49" dur="1" fill="hold">
                                          <p:stCondLst>
                                            <p:cond delay="0"/>
                                          </p:stCondLst>
                                        </p:cTn>
                                        <p:tgtEl>
                                          <p:spTgt spid="3">
                                            <p:txEl>
                                              <p:pRg st="5" end="5"/>
                                            </p:txEl>
                                          </p:spTgt>
                                        </p:tgtEl>
                                        <p:attrNameLst>
                                          <p:attrName>style.visibility</p:attrName>
                                        </p:attrNameLst>
                                      </p:cBhvr>
                                      <p:to>
                                        <p:strVal val="visible"/>
                                      </p:to>
                                    </p:set>
                                    <p:anim calcmode="lin" valueType="num">
                                      <p:cBhvr>
                                        <p:cTn id="50"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51" dur="500" fill="hold"/>
                                        <p:tgtEl>
                                          <p:spTgt spid="3">
                                            <p:txEl>
                                              <p:pRg st="5" end="5"/>
                                            </p:txEl>
                                          </p:spTgt>
                                        </p:tgtEl>
                                        <p:attrNameLst>
                                          <p:attrName>ppt_h</p:attrName>
                                        </p:attrNameLst>
                                      </p:cBhvr>
                                      <p:tavLst>
                                        <p:tav tm="0">
                                          <p:val>
                                            <p:fltVal val="0"/>
                                          </p:val>
                                        </p:tav>
                                        <p:tav tm="100000">
                                          <p:val>
                                            <p:strVal val="#ppt_h"/>
                                          </p:val>
                                        </p:tav>
                                      </p:tavLst>
                                    </p:anim>
                                    <p:animEffect transition="in" filter="fade">
                                      <p:cBhvr>
                                        <p:cTn id="52" dur="500"/>
                                        <p:tgtEl>
                                          <p:spTgt spid="3">
                                            <p:txEl>
                                              <p:pRg st="5" end="5"/>
                                            </p:txEl>
                                          </p:spTgt>
                                        </p:tgtEl>
                                      </p:cBhvr>
                                    </p:animEffect>
                                  </p:childTnLst>
                                </p:cTn>
                              </p:par>
                              <p:par>
                                <p:cTn id="53" presetID="53" presetClass="entr" presetSubtype="16" fill="hold" nodeType="withEffect">
                                  <p:stCondLst>
                                    <p:cond delay="0"/>
                                  </p:stCondLst>
                                  <p:childTnLst>
                                    <p:set>
                                      <p:cBhvr>
                                        <p:cTn id="54" dur="1" fill="hold">
                                          <p:stCondLst>
                                            <p:cond delay="0"/>
                                          </p:stCondLst>
                                        </p:cTn>
                                        <p:tgtEl>
                                          <p:spTgt spid="3">
                                            <p:txEl>
                                              <p:pRg st="6" end="6"/>
                                            </p:txEl>
                                          </p:spTgt>
                                        </p:tgtEl>
                                        <p:attrNameLst>
                                          <p:attrName>style.visibility</p:attrName>
                                        </p:attrNameLst>
                                      </p:cBhvr>
                                      <p:to>
                                        <p:strVal val="visible"/>
                                      </p:to>
                                    </p:set>
                                    <p:anim calcmode="lin" valueType="num">
                                      <p:cBhvr>
                                        <p:cTn id="55" dur="500" fill="hold"/>
                                        <p:tgtEl>
                                          <p:spTgt spid="3">
                                            <p:txEl>
                                              <p:pRg st="6" end="6"/>
                                            </p:txEl>
                                          </p:spTgt>
                                        </p:tgtEl>
                                        <p:attrNameLst>
                                          <p:attrName>ppt_w</p:attrName>
                                        </p:attrNameLst>
                                      </p:cBhvr>
                                      <p:tavLst>
                                        <p:tav tm="0">
                                          <p:val>
                                            <p:fltVal val="0"/>
                                          </p:val>
                                        </p:tav>
                                        <p:tav tm="100000">
                                          <p:val>
                                            <p:strVal val="#ppt_w"/>
                                          </p:val>
                                        </p:tav>
                                      </p:tavLst>
                                    </p:anim>
                                    <p:anim calcmode="lin" valueType="num">
                                      <p:cBhvr>
                                        <p:cTn id="56" dur="500" fill="hold"/>
                                        <p:tgtEl>
                                          <p:spTgt spid="3">
                                            <p:txEl>
                                              <p:pRg st="6" end="6"/>
                                            </p:txEl>
                                          </p:spTgt>
                                        </p:tgtEl>
                                        <p:attrNameLst>
                                          <p:attrName>ppt_h</p:attrName>
                                        </p:attrNameLst>
                                      </p:cBhvr>
                                      <p:tavLst>
                                        <p:tav tm="0">
                                          <p:val>
                                            <p:fltVal val="0"/>
                                          </p:val>
                                        </p:tav>
                                        <p:tav tm="100000">
                                          <p:val>
                                            <p:strVal val="#ppt_h"/>
                                          </p:val>
                                        </p:tav>
                                      </p:tavLst>
                                    </p:anim>
                                    <p:animEffect transition="in" filter="fade">
                                      <p:cBhvr>
                                        <p:cTn id="57" dur="500"/>
                                        <p:tgtEl>
                                          <p:spTgt spid="3">
                                            <p:txEl>
                                              <p:pRg st="6" end="6"/>
                                            </p:txEl>
                                          </p:spTgt>
                                        </p:tgtEl>
                                      </p:cBhvr>
                                    </p:animEffect>
                                  </p:childTnLst>
                                </p:cTn>
                              </p:par>
                              <p:par>
                                <p:cTn id="58" presetID="53" presetClass="entr" presetSubtype="16" fill="hold" nodeType="withEffect">
                                  <p:stCondLst>
                                    <p:cond delay="0"/>
                                  </p:stCondLst>
                                  <p:childTnLst>
                                    <p:set>
                                      <p:cBhvr>
                                        <p:cTn id="59" dur="1" fill="hold">
                                          <p:stCondLst>
                                            <p:cond delay="0"/>
                                          </p:stCondLst>
                                        </p:cTn>
                                        <p:tgtEl>
                                          <p:spTgt spid="3">
                                            <p:txEl>
                                              <p:pRg st="7" end="7"/>
                                            </p:txEl>
                                          </p:spTgt>
                                        </p:tgtEl>
                                        <p:attrNameLst>
                                          <p:attrName>style.visibility</p:attrName>
                                        </p:attrNameLst>
                                      </p:cBhvr>
                                      <p:to>
                                        <p:strVal val="visible"/>
                                      </p:to>
                                    </p:set>
                                    <p:anim calcmode="lin" valueType="num">
                                      <p:cBhvr>
                                        <p:cTn id="60" dur="500" fill="hold"/>
                                        <p:tgtEl>
                                          <p:spTgt spid="3">
                                            <p:txEl>
                                              <p:pRg st="7" end="7"/>
                                            </p:txEl>
                                          </p:spTgt>
                                        </p:tgtEl>
                                        <p:attrNameLst>
                                          <p:attrName>ppt_w</p:attrName>
                                        </p:attrNameLst>
                                      </p:cBhvr>
                                      <p:tavLst>
                                        <p:tav tm="0">
                                          <p:val>
                                            <p:fltVal val="0"/>
                                          </p:val>
                                        </p:tav>
                                        <p:tav tm="100000">
                                          <p:val>
                                            <p:strVal val="#ppt_w"/>
                                          </p:val>
                                        </p:tav>
                                      </p:tavLst>
                                    </p:anim>
                                    <p:anim calcmode="lin" valueType="num">
                                      <p:cBhvr>
                                        <p:cTn id="61" dur="500" fill="hold"/>
                                        <p:tgtEl>
                                          <p:spTgt spid="3">
                                            <p:txEl>
                                              <p:pRg st="7" end="7"/>
                                            </p:txEl>
                                          </p:spTgt>
                                        </p:tgtEl>
                                        <p:attrNameLst>
                                          <p:attrName>ppt_h</p:attrName>
                                        </p:attrNameLst>
                                      </p:cBhvr>
                                      <p:tavLst>
                                        <p:tav tm="0">
                                          <p:val>
                                            <p:fltVal val="0"/>
                                          </p:val>
                                        </p:tav>
                                        <p:tav tm="100000">
                                          <p:val>
                                            <p:strVal val="#ppt_h"/>
                                          </p:val>
                                        </p:tav>
                                      </p:tavLst>
                                    </p:anim>
                                    <p:animEffect transition="in" filter="fade">
                                      <p:cBhvr>
                                        <p:cTn id="62" dur="500"/>
                                        <p:tgtEl>
                                          <p:spTgt spid="3">
                                            <p:txEl>
                                              <p:pRg st="7" end="7"/>
                                            </p:txEl>
                                          </p:spTgt>
                                        </p:tgtEl>
                                      </p:cBhvr>
                                    </p:animEffect>
                                  </p:childTnLst>
                                </p:cTn>
                              </p:par>
                              <p:par>
                                <p:cTn id="63" presetID="53" presetClass="entr" presetSubtype="16" fill="hold" nodeType="withEffect">
                                  <p:stCondLst>
                                    <p:cond delay="0"/>
                                  </p:stCondLst>
                                  <p:childTnLst>
                                    <p:set>
                                      <p:cBhvr>
                                        <p:cTn id="64" dur="1" fill="hold">
                                          <p:stCondLst>
                                            <p:cond delay="0"/>
                                          </p:stCondLst>
                                        </p:cTn>
                                        <p:tgtEl>
                                          <p:spTgt spid="3">
                                            <p:txEl>
                                              <p:pRg st="8" end="8"/>
                                            </p:txEl>
                                          </p:spTgt>
                                        </p:tgtEl>
                                        <p:attrNameLst>
                                          <p:attrName>style.visibility</p:attrName>
                                        </p:attrNameLst>
                                      </p:cBhvr>
                                      <p:to>
                                        <p:strVal val="visible"/>
                                      </p:to>
                                    </p:set>
                                    <p:anim calcmode="lin" valueType="num">
                                      <p:cBhvr>
                                        <p:cTn id="65" dur="500" fill="hold"/>
                                        <p:tgtEl>
                                          <p:spTgt spid="3">
                                            <p:txEl>
                                              <p:pRg st="8" end="8"/>
                                            </p:txEl>
                                          </p:spTgt>
                                        </p:tgtEl>
                                        <p:attrNameLst>
                                          <p:attrName>ppt_w</p:attrName>
                                        </p:attrNameLst>
                                      </p:cBhvr>
                                      <p:tavLst>
                                        <p:tav tm="0">
                                          <p:val>
                                            <p:fltVal val="0"/>
                                          </p:val>
                                        </p:tav>
                                        <p:tav tm="100000">
                                          <p:val>
                                            <p:strVal val="#ppt_w"/>
                                          </p:val>
                                        </p:tav>
                                      </p:tavLst>
                                    </p:anim>
                                    <p:anim calcmode="lin" valueType="num">
                                      <p:cBhvr>
                                        <p:cTn id="66" dur="500" fill="hold"/>
                                        <p:tgtEl>
                                          <p:spTgt spid="3">
                                            <p:txEl>
                                              <p:pRg st="8" end="8"/>
                                            </p:txEl>
                                          </p:spTgt>
                                        </p:tgtEl>
                                        <p:attrNameLst>
                                          <p:attrName>ppt_h</p:attrName>
                                        </p:attrNameLst>
                                      </p:cBhvr>
                                      <p:tavLst>
                                        <p:tav tm="0">
                                          <p:val>
                                            <p:fltVal val="0"/>
                                          </p:val>
                                        </p:tav>
                                        <p:tav tm="100000">
                                          <p:val>
                                            <p:strVal val="#ppt_h"/>
                                          </p:val>
                                        </p:tav>
                                      </p:tavLst>
                                    </p:anim>
                                    <p:animEffect transition="in" filter="fade">
                                      <p:cBhvr>
                                        <p:cTn id="67"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           Scientific Method					</a:t>
            </a:r>
            <a:endParaRPr lang="en-US" dirty="0"/>
          </a:p>
        </p:txBody>
      </p:sp>
      <p:sp>
        <p:nvSpPr>
          <p:cNvPr id="3" name="Content Placeholder 2"/>
          <p:cNvSpPr>
            <a:spLocks noGrp="1"/>
          </p:cNvSpPr>
          <p:nvPr>
            <p:ph sz="quarter" idx="13"/>
          </p:nvPr>
        </p:nvSpPr>
        <p:spPr>
          <a:xfrm>
            <a:off x="1676400" y="1905000"/>
            <a:ext cx="5943600" cy="3886200"/>
          </a:xfrm>
        </p:spPr>
        <p:txBody>
          <a:bodyPr/>
          <a:lstStyle/>
          <a:p>
            <a:r>
              <a:rPr lang="en-US" dirty="0" smtClean="0"/>
              <a:t>Ask a Question</a:t>
            </a:r>
          </a:p>
          <a:p>
            <a:r>
              <a:rPr lang="en-US" dirty="0" smtClean="0"/>
              <a:t>State Your Hypothesis</a:t>
            </a:r>
          </a:p>
          <a:p>
            <a:r>
              <a:rPr lang="en-US" dirty="0" smtClean="0"/>
              <a:t>Identify Control &amp; Variable</a:t>
            </a:r>
          </a:p>
          <a:p>
            <a:r>
              <a:rPr lang="en-US" dirty="0" smtClean="0"/>
              <a:t>Test Your Hypothesis</a:t>
            </a:r>
          </a:p>
          <a:p>
            <a:r>
              <a:rPr lang="en-US" dirty="0" smtClean="0"/>
              <a:t>Collect &amp; Record Your Data</a:t>
            </a:r>
          </a:p>
          <a:p>
            <a:r>
              <a:rPr lang="en-US" dirty="0" smtClean="0"/>
              <a:t>Interpret Your Data</a:t>
            </a:r>
          </a:p>
          <a:p>
            <a:r>
              <a:rPr lang="en-US" dirty="0" smtClean="0"/>
              <a:t>State Your Conclusion</a:t>
            </a:r>
          </a:p>
          <a:p>
            <a:pPr>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childTnLst>
                                </p:cTn>
                              </p:par>
                              <p:par>
                                <p:cTn id="12" presetID="1" presetClass="entr" presetSubtype="0" fill="hold" nodeType="with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childTnLst>
                                </p:cTn>
                              </p:par>
                              <p:par>
                                <p:cTn id="14" presetID="1" presetClass="entr" presetSubtype="0" fill="hold"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childTnLst>
                                </p:cTn>
                              </p:par>
                              <p:par>
                                <p:cTn id="18" presetID="1" presetClass="entr" presetSubtype="0" fill="hold" nodeType="with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childTnLst>
                                </p:cTn>
                              </p:par>
                              <p:par>
                                <p:cTn id="20" presetID="1" presetClass="entr" presetSubtype="0" fill="hold"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childTnLst>
                                </p:cTn>
                              </p:par>
                              <p:par>
                                <p:cTn id="22" presetID="1" presetClass="entr" presetSubtype="0" fill="hold" nodeType="with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Ask a Question</a:t>
            </a:r>
            <a:endParaRPr lang="en-US" dirty="0"/>
          </a:p>
        </p:txBody>
      </p:sp>
      <p:sp>
        <p:nvSpPr>
          <p:cNvPr id="3" name="Content Placeholder 2"/>
          <p:cNvSpPr>
            <a:spLocks noGrp="1"/>
          </p:cNvSpPr>
          <p:nvPr>
            <p:ph sz="quarter" idx="13"/>
          </p:nvPr>
        </p:nvSpPr>
        <p:spPr/>
        <p:txBody>
          <a:bodyPr/>
          <a:lstStyle/>
          <a:p>
            <a:r>
              <a:rPr lang="en-US" dirty="0" smtClean="0"/>
              <a:t>My question is that </a:t>
            </a:r>
            <a:r>
              <a:rPr lang="en-US" dirty="0"/>
              <a:t> </a:t>
            </a:r>
            <a:r>
              <a:rPr lang="en-US" dirty="0" smtClean="0"/>
              <a:t>I wanted to see how </a:t>
            </a:r>
            <a:r>
              <a:rPr lang="en-US" smtClean="0"/>
              <a:t>acid rain</a:t>
            </a:r>
          </a:p>
          <a:p>
            <a:pPr marL="0" indent="0">
              <a:buNone/>
            </a:pPr>
            <a:r>
              <a:rPr lang="en-US" smtClean="0"/>
              <a:t> affects growth.</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5" dur="500"/>
                                        <p:tgtEl>
                                          <p:spTgt spid="3">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Effect transition="in" filter="randombar(horizontal)">
                                      <p:cBhvr>
                                        <p:cTn id="2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             State Your Hypothesis</a:t>
            </a:r>
            <a:endParaRPr lang="en-US" dirty="0"/>
          </a:p>
        </p:txBody>
      </p:sp>
      <p:sp>
        <p:nvSpPr>
          <p:cNvPr id="3" name="Content Placeholder 2"/>
          <p:cNvSpPr>
            <a:spLocks noGrp="1"/>
          </p:cNvSpPr>
          <p:nvPr>
            <p:ph sz="quarter" idx="13"/>
          </p:nvPr>
        </p:nvSpPr>
        <p:spPr>
          <a:xfrm>
            <a:off x="1600200" y="1981200"/>
            <a:ext cx="5943600" cy="3886200"/>
          </a:xfrm>
        </p:spPr>
        <p:txBody>
          <a:bodyPr/>
          <a:lstStyle/>
          <a:p>
            <a:r>
              <a:rPr lang="en-US" dirty="0" smtClean="0"/>
              <a:t>If I plant a sunflower seed </a:t>
            </a:r>
          </a:p>
          <a:p>
            <a:r>
              <a:rPr lang="en-US" dirty="0" smtClean="0"/>
              <a:t>I thought my plant was going to start growing in two day.</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circle(in)">
                                      <p:cBhvr>
                                        <p:cTn id="12" dur="2000"/>
                                        <p:tgtEl>
                                          <p:spTgt spid="3">
                                            <p:txEl>
                                              <p:pRg st="0" end="0"/>
                                            </p:txEl>
                                          </p:spTgt>
                                        </p:tgtEl>
                                      </p:cBhvr>
                                    </p:animEffect>
                                  </p:childTnLst>
                                </p:cTn>
                              </p:par>
                              <p:par>
                                <p:cTn id="13" presetID="6" presetClass="entr" presetSubtype="16" fill="hold"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circle(in)">
                                      <p:cBhvr>
                                        <p:cTn id="15"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       Identify Control &amp; Variable</a:t>
            </a:r>
            <a:endParaRPr lang="en-US" dirty="0"/>
          </a:p>
        </p:txBody>
      </p:sp>
      <p:sp>
        <p:nvSpPr>
          <p:cNvPr id="3" name="Content Placeholder 2"/>
          <p:cNvSpPr>
            <a:spLocks noGrp="1"/>
          </p:cNvSpPr>
          <p:nvPr>
            <p:ph sz="quarter" idx="13"/>
          </p:nvPr>
        </p:nvSpPr>
        <p:spPr/>
        <p:txBody>
          <a:bodyPr/>
          <a:lstStyle/>
          <a:p>
            <a:r>
              <a:rPr lang="en-US" dirty="0" smtClean="0"/>
              <a:t>The control  is the tap water</a:t>
            </a:r>
          </a:p>
          <a:p>
            <a:r>
              <a:rPr lang="en-US" dirty="0" smtClean="0"/>
              <a:t>The variable is the vinegar water</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45" presetClass="entr" presetSubtype="0" fill="hold"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Effect transition="in" filter="fade">
                                      <p:cBhvr>
                                        <p:cTn id="25" dur="2000"/>
                                        <p:tgtEl>
                                          <p:spTgt spid="3">
                                            <p:txEl>
                                              <p:pRg st="0" end="0"/>
                                            </p:txEl>
                                          </p:spTgt>
                                        </p:tgtEl>
                                      </p:cBhvr>
                                    </p:animEffect>
                                    <p:anim calcmode="lin" valueType="num">
                                      <p:cBhvr>
                                        <p:cTn id="26" dur="2000" fill="hold"/>
                                        <p:tgtEl>
                                          <p:spTgt spid="3">
                                            <p:txEl>
                                              <p:pRg st="0" end="0"/>
                                            </p:txEl>
                                          </p:spTgt>
                                        </p:tgtEl>
                                        <p:attrNameLst>
                                          <p:attrName>ppt_w</p:attrName>
                                        </p:attrNameLst>
                                      </p:cBhvr>
                                      <p:tavLst>
                                        <p:tav tm="0" fmla="#ppt_w*sin(2.5*pi*$)">
                                          <p:val>
                                            <p:fltVal val="0"/>
                                          </p:val>
                                        </p:tav>
                                        <p:tav tm="100000">
                                          <p:val>
                                            <p:fltVal val="1"/>
                                          </p:val>
                                        </p:tav>
                                      </p:tavLst>
                                    </p:anim>
                                    <p:anim calcmode="lin" valueType="num">
                                      <p:cBhvr>
                                        <p:cTn id="27" dur="2000" fill="hold"/>
                                        <p:tgtEl>
                                          <p:spTgt spid="3">
                                            <p:txEl>
                                              <p:pRg st="0" end="0"/>
                                            </p:txEl>
                                          </p:spTgt>
                                        </p:tgtEl>
                                        <p:attrNameLst>
                                          <p:attrName>ppt_h</p:attrName>
                                        </p:attrNameLst>
                                      </p:cBhvr>
                                      <p:tavLst>
                                        <p:tav tm="0">
                                          <p:val>
                                            <p:strVal val="#ppt_h"/>
                                          </p:val>
                                        </p:tav>
                                        <p:tav tm="100000">
                                          <p:val>
                                            <p:strVal val="#ppt_h"/>
                                          </p:val>
                                        </p:tav>
                                      </p:tavLst>
                                    </p:anim>
                                  </p:childTnLst>
                                </p:cTn>
                              </p:par>
                              <p:par>
                                <p:cTn id="28" presetID="45" presetClass="entr" presetSubtype="0" fill="hold" nodeType="withEffect">
                                  <p:stCondLst>
                                    <p:cond delay="0"/>
                                  </p:stCondLst>
                                  <p:childTnLst>
                                    <p:set>
                                      <p:cBhvr>
                                        <p:cTn id="29" dur="1" fill="hold">
                                          <p:stCondLst>
                                            <p:cond delay="0"/>
                                          </p:stCondLst>
                                        </p:cTn>
                                        <p:tgtEl>
                                          <p:spTgt spid="3">
                                            <p:txEl>
                                              <p:pRg st="1" end="1"/>
                                            </p:txEl>
                                          </p:spTgt>
                                        </p:tgtEl>
                                        <p:attrNameLst>
                                          <p:attrName>style.visibility</p:attrName>
                                        </p:attrNameLst>
                                      </p:cBhvr>
                                      <p:to>
                                        <p:strVal val="visible"/>
                                      </p:to>
                                    </p:set>
                                    <p:animEffect transition="in" filter="fade">
                                      <p:cBhvr>
                                        <p:cTn id="30" dur="2000"/>
                                        <p:tgtEl>
                                          <p:spTgt spid="3">
                                            <p:txEl>
                                              <p:pRg st="1" end="1"/>
                                            </p:txEl>
                                          </p:spTgt>
                                        </p:tgtEl>
                                      </p:cBhvr>
                                    </p:animEffect>
                                    <p:anim calcmode="lin" valueType="num">
                                      <p:cBhvr>
                                        <p:cTn id="31" dur="2000" fill="hold"/>
                                        <p:tgtEl>
                                          <p:spTgt spid="3">
                                            <p:txEl>
                                              <p:pRg st="1" end="1"/>
                                            </p:txEl>
                                          </p:spTgt>
                                        </p:tgtEl>
                                        <p:attrNameLst>
                                          <p:attrName>ppt_w</p:attrName>
                                        </p:attrNameLst>
                                      </p:cBhvr>
                                      <p:tavLst>
                                        <p:tav tm="0" fmla="#ppt_w*sin(2.5*pi*$)">
                                          <p:val>
                                            <p:fltVal val="0"/>
                                          </p:val>
                                        </p:tav>
                                        <p:tav tm="100000">
                                          <p:val>
                                            <p:fltVal val="1"/>
                                          </p:val>
                                        </p:tav>
                                      </p:tavLst>
                                    </p:anim>
                                    <p:anim calcmode="lin" valueType="num">
                                      <p:cBhvr>
                                        <p:cTn id="32" dur="20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             Test Your Hypothesis</a:t>
            </a:r>
            <a:endParaRPr lang="en-US" dirty="0"/>
          </a:p>
        </p:txBody>
      </p:sp>
      <p:sp>
        <p:nvSpPr>
          <p:cNvPr id="3" name="Content Placeholder 2"/>
          <p:cNvSpPr>
            <a:spLocks noGrp="1"/>
          </p:cNvSpPr>
          <p:nvPr>
            <p:ph sz="quarter" idx="13"/>
          </p:nvPr>
        </p:nvSpPr>
        <p:spPr/>
        <p:txBody>
          <a:bodyPr/>
          <a:lstStyle/>
          <a:p>
            <a:endParaRPr lang="en-US" dirty="0" smtClean="0"/>
          </a:p>
          <a:p>
            <a:r>
              <a:rPr lang="en-US" dirty="0" smtClean="0"/>
              <a:t>If I add vinegar water to my sunflower seed, then it shouldn’t grow because of the acid rain kills the ozone and plants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xit" presetSubtype="0" fill="hold" grpId="0" nodeType="clickEffect">
                                  <p:stCondLst>
                                    <p:cond delay="0"/>
                                  </p:stCondLst>
                                  <p:childTnLst>
                                    <p:animEffect transition="out" filter="fade">
                                      <p:cBhvr>
                                        <p:cTn id="6" dur="2000"/>
                                        <p:tgtEl>
                                          <p:spTgt spid="2"/>
                                        </p:tgtEl>
                                      </p:cBhvr>
                                    </p:animEffect>
                                    <p:anim calcmode="lin" valueType="num">
                                      <p:cBhvr>
                                        <p:cTn id="7" dur="2000"/>
                                        <p:tgtEl>
                                          <p:spTgt spid="2"/>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anim calcmode="lin" valueType="num">
                                      <p:cBhvr>
                                        <p:cTn id="8" dur="2000"/>
                                        <p:tgtEl>
                                          <p:spTgt spid="2"/>
                                        </p:tgtEl>
                                        <p:attrNameLst>
                                          <p:attrName>ppt_h</p:attrName>
                                        </p:attrNameLst>
                                      </p:cBhvr>
                                      <p:tavLst>
                                        <p:tav tm="0">
                                          <p:val>
                                            <p:strVal val="ppt_h"/>
                                          </p:val>
                                        </p:tav>
                                        <p:tav tm="100000">
                                          <p:val>
                                            <p:strVal val="ppt_h"/>
                                          </p:val>
                                        </p:tav>
                                      </p:tavLst>
                                    </p:anim>
                                    <p:set>
                                      <p:cBhvr>
                                        <p:cTn id="9" dur="1" fill="hold">
                                          <p:stCondLst>
                                            <p:cond delay="1999"/>
                                          </p:stCondLst>
                                        </p:cTn>
                                        <p:tgtEl>
                                          <p:spTgt spid="2"/>
                                        </p:tgtEl>
                                        <p:attrNameLst>
                                          <p:attrName>style.visibility</p:attrName>
                                        </p:attrNameLst>
                                      </p:cBhvr>
                                      <p:to>
                                        <p:strVal val="hidden"/>
                                      </p:to>
                                    </p:set>
                                  </p:childTnLst>
                                </p:cTn>
                              </p:par>
                            </p:childTnLst>
                          </p:cTn>
                        </p:par>
                      </p:childTnLst>
                    </p:cTn>
                  </p:par>
                  <p:par>
                    <p:cTn id="10" fill="hold">
                      <p:stCondLst>
                        <p:cond delay="indefinite"/>
                      </p:stCondLst>
                      <p:childTnLst>
                        <p:par>
                          <p:cTn id="11" fill="hold">
                            <p:stCondLst>
                              <p:cond delay="0"/>
                            </p:stCondLst>
                            <p:childTnLst>
                              <p:par>
                                <p:cTn id="12" presetID="34" presetClass="emph" presetSubtype="0" fill="hold" nodeType="clickEffect">
                                  <p:stCondLst>
                                    <p:cond delay="0"/>
                                  </p:stCondLst>
                                  <p:iterate type="lt">
                                    <p:tmPct val="10000"/>
                                  </p:iterate>
                                  <p:childTnLst>
                                    <p:animMotion origin="layout" path="M 0.0 0.0 L 0.0 -0.07213" pathEditMode="relative" ptsTypes="">
                                      <p:cBhvr>
                                        <p:cTn id="13" dur="250" accel="50000" decel="50000" autoRev="1" fill="hold">
                                          <p:stCondLst>
                                            <p:cond delay="0"/>
                                          </p:stCondLst>
                                        </p:cTn>
                                        <p:tgtEl>
                                          <p:spTgt spid="3">
                                            <p:txEl>
                                              <p:pRg st="1" end="1"/>
                                            </p:txEl>
                                          </p:spTgt>
                                        </p:tgtEl>
                                        <p:attrNameLst>
                                          <p:attrName>ppt_x</p:attrName>
                                          <p:attrName>ppt_y</p:attrName>
                                        </p:attrNameLst>
                                      </p:cBhvr>
                                    </p:animMotion>
                                    <p:animRot by="1500000">
                                      <p:cBhvr>
                                        <p:cTn id="14" dur="125" fill="hold">
                                          <p:stCondLst>
                                            <p:cond delay="0"/>
                                          </p:stCondLst>
                                        </p:cTn>
                                        <p:tgtEl>
                                          <p:spTgt spid="3">
                                            <p:txEl>
                                              <p:pRg st="1" end="1"/>
                                            </p:txEl>
                                          </p:spTgt>
                                        </p:tgtEl>
                                        <p:attrNameLst>
                                          <p:attrName>r</p:attrName>
                                        </p:attrNameLst>
                                      </p:cBhvr>
                                    </p:animRot>
                                    <p:animRot by="-1500000">
                                      <p:cBhvr>
                                        <p:cTn id="15" dur="125" fill="hold">
                                          <p:stCondLst>
                                            <p:cond delay="125"/>
                                          </p:stCondLst>
                                        </p:cTn>
                                        <p:tgtEl>
                                          <p:spTgt spid="3">
                                            <p:txEl>
                                              <p:pRg st="1" end="1"/>
                                            </p:txEl>
                                          </p:spTgt>
                                        </p:tgtEl>
                                        <p:attrNameLst>
                                          <p:attrName>r</p:attrName>
                                        </p:attrNameLst>
                                      </p:cBhvr>
                                    </p:animRot>
                                    <p:animRot by="-1500000">
                                      <p:cBhvr>
                                        <p:cTn id="16" dur="125" fill="hold">
                                          <p:stCondLst>
                                            <p:cond delay="250"/>
                                          </p:stCondLst>
                                        </p:cTn>
                                        <p:tgtEl>
                                          <p:spTgt spid="3">
                                            <p:txEl>
                                              <p:pRg st="1" end="1"/>
                                            </p:txEl>
                                          </p:spTgt>
                                        </p:tgtEl>
                                        <p:attrNameLst>
                                          <p:attrName>r</p:attrName>
                                        </p:attrNameLst>
                                      </p:cBhvr>
                                    </p:animRot>
                                    <p:animRot by="1500000">
                                      <p:cBhvr>
                                        <p:cTn id="17" dur="125" fill="hold">
                                          <p:stCondLst>
                                            <p:cond delay="375"/>
                                          </p:stCondLst>
                                        </p:cTn>
                                        <p:tgtEl>
                                          <p:spTgt spid="3">
                                            <p:txEl>
                                              <p:pRg st="1" end="1"/>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Horizon">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Horizon">
      <a:maj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Horizon">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Horizon</Template>
  <TotalTime>2775</TotalTime>
  <Words>450</Words>
  <Application>Microsoft Office PowerPoint</Application>
  <PresentationFormat>On-screen Show (4:3)</PresentationFormat>
  <Paragraphs>103</Paragraphs>
  <Slides>12</Slides>
  <Notes>12</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Horizon</vt:lpstr>
      <vt:lpstr>Sunflowers and Acid Rain</vt:lpstr>
      <vt:lpstr>Introduction</vt:lpstr>
      <vt:lpstr>                  Materials </vt:lpstr>
      <vt:lpstr>                  Methods</vt:lpstr>
      <vt:lpstr>           Scientific Method     </vt:lpstr>
      <vt:lpstr>              Ask a Question</vt:lpstr>
      <vt:lpstr>             State Your Hypothesis</vt:lpstr>
      <vt:lpstr>       Identify Control &amp; Variable</vt:lpstr>
      <vt:lpstr>             Test Your Hypothesis</vt:lpstr>
      <vt:lpstr>Collect &amp; Record Your Data</vt:lpstr>
      <vt:lpstr>           Interpret Your Data</vt:lpstr>
      <vt:lpstr>              State Your Conclusion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Acid Rain</dc:title>
  <dc:creator>Jim Alton</dc:creator>
  <cp:lastModifiedBy>MCKAYD0608</cp:lastModifiedBy>
  <cp:revision>274</cp:revision>
  <dcterms:created xsi:type="dcterms:W3CDTF">2012-04-19T20:11:49Z</dcterms:created>
  <dcterms:modified xsi:type="dcterms:W3CDTF">2012-05-31T09:12:50Z</dcterms:modified>
</cp:coreProperties>
</file>